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364" r:id="rId4"/>
    <p:sldId id="504" r:id="rId6"/>
    <p:sldId id="506" r:id="rId7"/>
    <p:sldId id="392" r:id="rId8"/>
    <p:sldId id="330" r:id="rId9"/>
    <p:sldId id="507" r:id="rId10"/>
    <p:sldId id="508" r:id="rId11"/>
    <p:sldId id="519" r:id="rId12"/>
    <p:sldId id="523" r:id="rId13"/>
    <p:sldId id="493" r:id="rId14"/>
    <p:sldId id="494" r:id="rId15"/>
    <p:sldId id="495" r:id="rId16"/>
    <p:sldId id="525" r:id="rId17"/>
    <p:sldId id="526" r:id="rId18"/>
    <p:sldId id="349" r:id="rId19"/>
    <p:sldId id="498" r:id="rId20"/>
    <p:sldId id="499" r:id="rId21"/>
    <p:sldId id="500" r:id="rId22"/>
    <p:sldId id="501" r:id="rId23"/>
    <p:sldId id="503" r:id="rId24"/>
    <p:sldId id="528" r:id="rId25"/>
    <p:sldId id="529" r:id="rId26"/>
    <p:sldId id="530" r:id="rId27"/>
    <p:sldId id="363" r:id="rId28"/>
    <p:sldId id="365" r:id="rId29"/>
    <p:sldId id="533" r:id="rId30"/>
    <p:sldId id="532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88" userDrawn="1">
          <p15:clr>
            <a:srgbClr val="A4A3A4"/>
          </p15:clr>
        </p15:guide>
        <p15:guide id="2" pos="37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30" name="liqian bao" initials="lb" lastIdx="0" clrIdx="29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3" name="ASUS" initials="A" lastIdx="2" clrIdx="12"/>
  <p:cmAuthor id="14" name="user" initials="u" lastIdx="0" clrIdx="0"/>
  <p:cmAuthor id="15" name="李丽" initials="李" lastIdx="0" clrIdx="14"/>
  <p:cmAuthor id="16" name="Nicole Li  李倩" initials="N" lastIdx="0" clrIdx="0"/>
  <p:cmAuthor id="18" name="222" initials="2" lastIdx="0" clrIdx="0"/>
  <p:cmAuthor id="76" name="1637354872@qq.com" initials="1" lastIdx="1" clrIdx="25"/>
  <p:cmAuthor id="19" name="Administrator" initials="A" lastIdx="0" clrIdx="18"/>
  <p:cmAuthor id="20" name="hanying" initials="h" lastIdx="0" clrIdx="19"/>
  <p:cmAuthor id="23" name="Microsoft Office 用户" initials="Office [23]" lastIdx="0" clrIdx="2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343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  <p:guide orient="horz" pos="2188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266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四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205" y="116840"/>
            <a:ext cx="1943100" cy="78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5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image" Target="../media/image5.png"/><Relationship Id="rId6" Type="http://schemas.openxmlformats.org/officeDocument/2006/relationships/tags" Target="../tags/tag41.xml"/><Relationship Id="rId5" Type="http://schemas.openxmlformats.org/officeDocument/2006/relationships/image" Target="../media/image4.jpeg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image" Target="../media/image18.GIF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7" Type="http://schemas.openxmlformats.org/officeDocument/2006/relationships/slideLayout" Target="../slideLayouts/slideLayout9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image" Target="../media/image20.jpeg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image" Target="../media/image19.jpeg"/><Relationship Id="rId10" Type="http://schemas.openxmlformats.org/officeDocument/2006/relationships/tags" Target="../tags/tag118.xml"/><Relationship Id="rId1" Type="http://schemas.openxmlformats.org/officeDocument/2006/relationships/tags" Target="../tags/tag1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9.xml"/><Relationship Id="rId22" Type="http://schemas.openxmlformats.org/officeDocument/2006/relationships/tags" Target="../tags/tag144.xml"/><Relationship Id="rId21" Type="http://schemas.openxmlformats.org/officeDocument/2006/relationships/tags" Target="../tags/tag143.xml"/><Relationship Id="rId20" Type="http://schemas.openxmlformats.org/officeDocument/2006/relationships/tags" Target="../tags/tag142.xml"/><Relationship Id="rId2" Type="http://schemas.openxmlformats.org/officeDocument/2006/relationships/tags" Target="../tags/tag124.xml"/><Relationship Id="rId19" Type="http://schemas.openxmlformats.org/officeDocument/2006/relationships/tags" Target="../tags/tag141.xml"/><Relationship Id="rId18" Type="http://schemas.openxmlformats.org/officeDocument/2006/relationships/tags" Target="../tags/tag140.xml"/><Relationship Id="rId17" Type="http://schemas.openxmlformats.org/officeDocument/2006/relationships/tags" Target="../tags/tag139.xml"/><Relationship Id="rId16" Type="http://schemas.openxmlformats.org/officeDocument/2006/relationships/tags" Target="../tags/tag138.xml"/><Relationship Id="rId15" Type="http://schemas.openxmlformats.org/officeDocument/2006/relationships/tags" Target="../tags/tag137.xml"/><Relationship Id="rId14" Type="http://schemas.openxmlformats.org/officeDocument/2006/relationships/tags" Target="../tags/tag136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image" Target="../media/image22.jpeg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21.jpe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2" Type="http://schemas.openxmlformats.org/officeDocument/2006/relationships/slideLayout" Target="../slideLayouts/slideLayout9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24.jpeg"/><Relationship Id="rId7" Type="http://schemas.openxmlformats.org/officeDocument/2006/relationships/tags" Target="../tags/tag159.xml"/><Relationship Id="rId6" Type="http://schemas.openxmlformats.org/officeDocument/2006/relationships/image" Target="../media/image23.png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2" Type="http://schemas.openxmlformats.org/officeDocument/2006/relationships/slideLayout" Target="../slideLayouts/slideLayout9.xml"/><Relationship Id="rId21" Type="http://schemas.openxmlformats.org/officeDocument/2006/relationships/tags" Target="../tags/tag170.xml"/><Relationship Id="rId20" Type="http://schemas.openxmlformats.org/officeDocument/2006/relationships/tags" Target="../tags/tag169.xml"/><Relationship Id="rId2" Type="http://schemas.openxmlformats.org/officeDocument/2006/relationships/tags" Target="../tags/tag155.xml"/><Relationship Id="rId19" Type="http://schemas.openxmlformats.org/officeDocument/2006/relationships/tags" Target="../tags/tag168.xml"/><Relationship Id="rId18" Type="http://schemas.openxmlformats.org/officeDocument/2006/relationships/image" Target="../media/image26.png"/><Relationship Id="rId17" Type="http://schemas.openxmlformats.org/officeDocument/2006/relationships/tags" Target="../tags/tag167.xml"/><Relationship Id="rId16" Type="http://schemas.openxmlformats.org/officeDocument/2006/relationships/image" Target="../media/image25.jpeg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image" Target="../media/image27.png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image" Target="../media/image28.png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0" Type="http://schemas.openxmlformats.org/officeDocument/2006/relationships/slideLayout" Target="../slideLayouts/slideLayout10.xml"/><Relationship Id="rId1" Type="http://schemas.openxmlformats.org/officeDocument/2006/relationships/tags" Target="../tags/tag17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2" Type="http://schemas.openxmlformats.org/officeDocument/2006/relationships/slideLayout" Target="../slideLayouts/slideLayout10.xml"/><Relationship Id="rId31" Type="http://schemas.openxmlformats.org/officeDocument/2006/relationships/tags" Target="../tags/tag211.xml"/><Relationship Id="rId30" Type="http://schemas.openxmlformats.org/officeDocument/2006/relationships/tags" Target="../tags/tag210.xml"/><Relationship Id="rId3" Type="http://schemas.openxmlformats.org/officeDocument/2006/relationships/tags" Target="../tags/tag187.xml"/><Relationship Id="rId29" Type="http://schemas.openxmlformats.org/officeDocument/2006/relationships/tags" Target="../tags/tag209.xml"/><Relationship Id="rId28" Type="http://schemas.openxmlformats.org/officeDocument/2006/relationships/image" Target="../media/image33.png"/><Relationship Id="rId27" Type="http://schemas.openxmlformats.org/officeDocument/2006/relationships/tags" Target="../tags/tag208.xml"/><Relationship Id="rId26" Type="http://schemas.openxmlformats.org/officeDocument/2006/relationships/image" Target="../media/image32.png"/><Relationship Id="rId25" Type="http://schemas.openxmlformats.org/officeDocument/2006/relationships/tags" Target="../tags/tag207.xml"/><Relationship Id="rId24" Type="http://schemas.openxmlformats.org/officeDocument/2006/relationships/tags" Target="../tags/tag206.xml"/><Relationship Id="rId23" Type="http://schemas.openxmlformats.org/officeDocument/2006/relationships/image" Target="../media/image31.png"/><Relationship Id="rId22" Type="http://schemas.openxmlformats.org/officeDocument/2006/relationships/tags" Target="../tags/tag205.xml"/><Relationship Id="rId21" Type="http://schemas.openxmlformats.org/officeDocument/2006/relationships/image" Target="../media/image30.png"/><Relationship Id="rId20" Type="http://schemas.openxmlformats.org/officeDocument/2006/relationships/tags" Target="../tags/tag204.xml"/><Relationship Id="rId2" Type="http://schemas.openxmlformats.org/officeDocument/2006/relationships/image" Target="../media/image29.png"/><Relationship Id="rId19" Type="http://schemas.openxmlformats.org/officeDocument/2006/relationships/tags" Target="../tags/tag203.xml"/><Relationship Id="rId18" Type="http://schemas.openxmlformats.org/officeDocument/2006/relationships/tags" Target="../tags/tag202.xml"/><Relationship Id="rId17" Type="http://schemas.openxmlformats.org/officeDocument/2006/relationships/tags" Target="../tags/tag20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tags" Target="../tags/tag18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3" Type="http://schemas.openxmlformats.org/officeDocument/2006/relationships/slideLayout" Target="../slideLayouts/slideLayout10.xml"/><Relationship Id="rId12" Type="http://schemas.openxmlformats.org/officeDocument/2006/relationships/tags" Target="../tags/tag231.xml"/><Relationship Id="rId11" Type="http://schemas.openxmlformats.org/officeDocument/2006/relationships/tags" Target="../tags/tag230.xml"/><Relationship Id="rId10" Type="http://schemas.openxmlformats.org/officeDocument/2006/relationships/tags" Target="../tags/tag229.xml"/><Relationship Id="rId1" Type="http://schemas.openxmlformats.org/officeDocument/2006/relationships/tags" Target="../tags/tag22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image" Target="../media/image34.jpeg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6.png"/><Relationship Id="rId1" Type="http://schemas.openxmlformats.org/officeDocument/2006/relationships/tags" Target="../tags/tag4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image" Target="../media/image35.png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1" Type="http://schemas.openxmlformats.org/officeDocument/2006/relationships/slideLayout" Target="../slideLayouts/slideLayout10.xml"/><Relationship Id="rId10" Type="http://schemas.openxmlformats.org/officeDocument/2006/relationships/tags" Target="../tags/tag261.xml"/><Relationship Id="rId1" Type="http://schemas.openxmlformats.org/officeDocument/2006/relationships/tags" Target="../tags/tag25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image" Target="../media/image37.png"/><Relationship Id="rId1" Type="http://schemas.openxmlformats.org/officeDocument/2006/relationships/tags" Target="../tags/tag26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67.xml"/><Relationship Id="rId1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9" Type="http://schemas.openxmlformats.org/officeDocument/2006/relationships/slideLayout" Target="../slideLayouts/slideLayout8.xml"/><Relationship Id="rId18" Type="http://schemas.openxmlformats.org/officeDocument/2006/relationships/tags" Target="../tags/tag83.xml"/><Relationship Id="rId17" Type="http://schemas.openxmlformats.org/officeDocument/2006/relationships/tags" Target="../tags/tag82.xml"/><Relationship Id="rId16" Type="http://schemas.openxmlformats.org/officeDocument/2006/relationships/tags" Target="../tags/tag81.xml"/><Relationship Id="rId15" Type="http://schemas.openxmlformats.org/officeDocument/2006/relationships/image" Target="../media/image8.jpeg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image" Target="../media/image7.jpeg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image" Target="../media/image10.jpeg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image" Target="../media/image9.jpeg"/><Relationship Id="rId2" Type="http://schemas.openxmlformats.org/officeDocument/2006/relationships/tags" Target="../tags/tag85.x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image" Target="../media/image12.png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tags" Target="../tags/tag8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../media/image15.jpeg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image" Target="../media/image14.jpeg"/><Relationship Id="rId4" Type="http://schemas.openxmlformats.org/officeDocument/2006/relationships/tags" Target="../tags/tag98.xml"/><Relationship Id="rId3" Type="http://schemas.openxmlformats.org/officeDocument/2006/relationships/image" Target="../media/image13.jpeg"/><Relationship Id="rId2" Type="http://schemas.openxmlformats.org/officeDocument/2006/relationships/tags" Target="../tags/tag97.x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107.xml"/><Relationship Id="rId15" Type="http://schemas.openxmlformats.org/officeDocument/2006/relationships/tags" Target="../tags/tag106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image" Target="../media/image16.jpeg"/><Relationship Id="rId10" Type="http://schemas.openxmlformats.org/officeDocument/2006/relationships/tags" Target="../tags/tag102.xml"/><Relationship Id="rId1" Type="http://schemas.openxmlformats.org/officeDocument/2006/relationships/tags" Target="../tags/tag9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09.xml"/><Relationship Id="rId2" Type="http://schemas.openxmlformats.org/officeDocument/2006/relationships/image" Target="../media/image17.jpeg"/><Relationship Id="rId1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79925" y="998762"/>
            <a:ext cx="461010" cy="424180"/>
            <a:chOff x="299" y="419"/>
            <a:chExt cx="726" cy="668"/>
          </a:xfrm>
        </p:grpSpPr>
        <p:sp>
          <p:nvSpPr>
            <p:cNvPr id="9" name="矩形 8"/>
            <p:cNvSpPr/>
            <p:nvPr>
              <p:custDataLst>
                <p:tags r:id="rId1"/>
              </p:custDataLst>
            </p:nvPr>
          </p:nvSpPr>
          <p:spPr>
            <a:xfrm>
              <a:off x="299" y="419"/>
              <a:ext cx="557" cy="668"/>
            </a:xfrm>
            <a:prstGeom prst="rect">
              <a:avLst/>
            </a:prstGeom>
            <a:solidFill>
              <a:srgbClr val="2E2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905" y="419"/>
              <a:ext cx="120" cy="66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969180" y="913877"/>
            <a:ext cx="19584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单元意识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pic>
        <p:nvPicPr>
          <p:cNvPr id="6" name="图片 5" descr="c0b5c9073b0d6a59c0ef74d6357ed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b="11901"/>
          <a:stretch>
            <a:fillRect/>
          </a:stretch>
        </p:blipFill>
        <p:spPr>
          <a:xfrm>
            <a:off x="551179" y="1492695"/>
            <a:ext cx="3927475" cy="48660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5840" y="1492250"/>
            <a:ext cx="6916420" cy="215265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662301" y="3628850"/>
            <a:ext cx="6909995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①阅读单元导读部分，圈画重要历史事件的相关要素。（时间、事件名称、影响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②阅读单元导读内容，概括单元底下三节课的内在联系。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>
            <p:custDataLst>
              <p:tags r:id="rId1"/>
            </p:custDataLst>
          </p:nvPr>
        </p:nvSpPr>
        <p:spPr>
          <a:xfrm>
            <a:off x="3632835" y="116632"/>
            <a:ext cx="5727065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二·内燃机和新的交通工具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sp>
        <p:nvSpPr>
          <p:cNvPr id="42" name="TextBox 41"/>
          <p:cNvSpPr txBox="1"/>
          <p:nvPr>
            <p:custDataLst>
              <p:tags r:id="rId2"/>
            </p:custDataLst>
          </p:nvPr>
        </p:nvSpPr>
        <p:spPr>
          <a:xfrm>
            <a:off x="624205" y="1117709"/>
            <a:ext cx="7251065" cy="542925"/>
          </a:xfrm>
          <a:prstGeom prst="rect">
            <a:avLst/>
          </a:prstGeom>
          <a:solidFill>
            <a:schemeClr val="bg2"/>
          </a:solidFill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32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en-US" altLang="zh-CN" sz="32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P19</a:t>
            </a:r>
            <a:r>
              <a:rPr lang="zh-CN" altLang="en-US" sz="32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，梳理内燃机的发明过程：</a:t>
            </a:r>
            <a:endParaRPr lang="zh-CN" altLang="en-US" sz="3200" b="1" dirty="0">
              <a:solidFill>
                <a:srgbClr val="2002D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/>
          <p:nvPr>
            <p:custDataLst>
              <p:tags r:id="rId3"/>
            </p:custDataLst>
          </p:nvPr>
        </p:nvSpPr>
        <p:spPr>
          <a:xfrm>
            <a:off x="624205" y="1781810"/>
            <a:ext cx="3768725" cy="91249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1876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年，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德国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</a:t>
            </a:r>
            <a:r>
              <a:rPr lang="zh-CN" altLang="en-US" sz="28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奥托制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造出一台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煤气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内燃机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7" name="TextBox 66"/>
          <p:cNvSpPr txBox="1"/>
          <p:nvPr>
            <p:custDataLst>
              <p:tags r:id="rId4"/>
            </p:custDataLst>
          </p:nvPr>
        </p:nvSpPr>
        <p:spPr>
          <a:xfrm>
            <a:off x="623570" y="3429000"/>
            <a:ext cx="4117340" cy="91249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1883年，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德国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工程师</a:t>
            </a:r>
            <a:r>
              <a:rPr lang="zh-CN" altLang="en-US" sz="28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戴姆勒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研制成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汽油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内燃机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8" name="TextBox 67"/>
          <p:cNvSpPr txBox="1"/>
          <p:nvPr>
            <p:custDataLst>
              <p:tags r:id="rId5"/>
            </p:custDataLst>
          </p:nvPr>
        </p:nvSpPr>
        <p:spPr>
          <a:xfrm>
            <a:off x="623570" y="5016784"/>
            <a:ext cx="3455824" cy="91249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德国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工程师</a:t>
            </a:r>
            <a:r>
              <a:rPr lang="zh-CN" altLang="en-US" sz="28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狄塞尔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发明了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柴油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内燃机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9" name="Picture 13" descr="20091024_dca07d85a0c027586015YabbscSL7nD5"/>
          <p:cNvPicPr>
            <a:picLocks noChangeAspect="1" noChangeArrowheads="1" noCrop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910" y="1476222"/>
            <a:ext cx="2000726" cy="161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TextBox 71"/>
          <p:cNvSpPr txBox="1"/>
          <p:nvPr>
            <p:custDataLst>
              <p:tags r:id="rId8"/>
            </p:custDataLst>
          </p:nvPr>
        </p:nvSpPr>
        <p:spPr>
          <a:xfrm>
            <a:off x="4917441" y="1729105"/>
            <a:ext cx="4634944" cy="134302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奥托制造出以煤气为燃料的四冲程内燃机，成为颇受欢迎的小型动力机。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8" name="TextBox 77"/>
          <p:cNvSpPr txBox="1"/>
          <p:nvPr>
            <p:custDataLst>
              <p:tags r:id="rId9"/>
            </p:custDataLst>
          </p:nvPr>
        </p:nvSpPr>
        <p:spPr>
          <a:xfrm>
            <a:off x="4915536" y="3302635"/>
            <a:ext cx="4636848" cy="134302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马力大、重量轻、体积小、效率高，可充作交通工具的发动机。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82" name="图片 81" descr="t01d11d0666a1a9c6ad.jp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367" t="7500"/>
          <a:stretch>
            <a:fillRect/>
          </a:stretch>
        </p:blipFill>
        <p:spPr>
          <a:xfrm>
            <a:off x="10076956" y="3189922"/>
            <a:ext cx="1546384" cy="1390650"/>
          </a:xfrm>
          <a:prstGeom prst="rect">
            <a:avLst/>
          </a:prstGeom>
        </p:spPr>
      </p:pic>
      <p:sp>
        <p:nvSpPr>
          <p:cNvPr id="88" name="TextBox 87"/>
          <p:cNvSpPr txBox="1"/>
          <p:nvPr>
            <p:custDataLst>
              <p:tags r:id="rId12"/>
            </p:custDataLst>
          </p:nvPr>
        </p:nvSpPr>
        <p:spPr>
          <a:xfrm>
            <a:off x="4915536" y="4811835"/>
            <a:ext cx="4608656" cy="134302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1892年发明，结构更简单、燃料更便宜，虽笨重，但却非常适用于重型运输工具。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3" name="图片 92" descr="1.jp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6956" y="4878986"/>
            <a:ext cx="1545908" cy="1275874"/>
          </a:xfrm>
          <a:prstGeom prst="rect">
            <a:avLst/>
          </a:prstGeom>
        </p:spPr>
      </p:pic>
      <p:grpSp>
        <p:nvGrpSpPr>
          <p:cNvPr id="16" name="组合 10"/>
          <p:cNvGrpSpPr/>
          <p:nvPr/>
        </p:nvGrpSpPr>
        <p:grpSpPr>
          <a:xfrm>
            <a:off x="9768740" y="1011411"/>
            <a:ext cx="1871663" cy="552450"/>
            <a:chOff x="251521" y="195486"/>
            <a:chExt cx="1872208" cy="551921"/>
          </a:xfrm>
        </p:grpSpPr>
        <p:sp>
          <p:nvSpPr>
            <p:cNvPr id="17" name="AutoShape 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TextBox 1"/>
            <p:cNvSpPr txBox="1"/>
            <p:nvPr>
              <p:custDataLst>
                <p:tags r:id="rId16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自主学习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72" grpId="0"/>
      <p:bldP spid="78" grpId="0"/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2"/>
          <p:cNvGrpSpPr/>
          <p:nvPr/>
        </p:nvGrpSpPr>
        <p:grpSpPr bwMode="auto">
          <a:xfrm>
            <a:off x="1059628" y="1684434"/>
            <a:ext cx="4062652" cy="2579282"/>
            <a:chOff x="751" y="519"/>
            <a:chExt cx="3617" cy="3195"/>
          </a:xfrm>
        </p:grpSpPr>
        <p:sp>
          <p:nvSpPr>
            <p:cNvPr id="21521" name="Text Box 17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192" y="519"/>
              <a:ext cx="864" cy="40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15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2000</a:t>
              </a:r>
              <a:r>
                <a:rPr lang="zh-CN" altLang="en-US" sz="15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万吨</a:t>
              </a:r>
              <a:endParaRPr lang="zh-CN" altLang="en-US" sz="1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Group 21"/>
            <p:cNvGrpSpPr/>
            <p:nvPr/>
          </p:nvGrpSpPr>
          <p:grpSpPr bwMode="auto">
            <a:xfrm>
              <a:off x="751" y="672"/>
              <a:ext cx="3617" cy="3042"/>
              <a:chOff x="751" y="672"/>
              <a:chExt cx="3617" cy="3042"/>
            </a:xfrm>
          </p:grpSpPr>
          <p:sp>
            <p:nvSpPr>
              <p:cNvPr id="27653" name="Rectangle 12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2016" y="3168"/>
                <a:ext cx="624" cy="144"/>
              </a:xfrm>
              <a:prstGeom prst="rect">
                <a:avLst/>
              </a:prstGeom>
              <a:solidFill>
                <a:srgbClr val="000080"/>
              </a:solidFill>
              <a:ln w="9525">
                <a:solidFill>
                  <a:srgbClr val="00008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350" dirty="0">
                  <a:ea typeface="黑体" panose="02010609060101010101" pitchFamily="49" charset="-122"/>
                </a:endParaRPr>
              </a:p>
            </p:txBody>
          </p:sp>
          <p:grpSp>
            <p:nvGrpSpPr>
              <p:cNvPr id="5" name="Group 20"/>
              <p:cNvGrpSpPr/>
              <p:nvPr/>
            </p:nvGrpSpPr>
            <p:grpSpPr bwMode="auto">
              <a:xfrm>
                <a:off x="751" y="672"/>
                <a:ext cx="3617" cy="3042"/>
                <a:chOff x="799" y="672"/>
                <a:chExt cx="3617" cy="3042"/>
              </a:xfrm>
            </p:grpSpPr>
            <p:grpSp>
              <p:nvGrpSpPr>
                <p:cNvPr id="6" name="Group 9"/>
                <p:cNvGrpSpPr/>
                <p:nvPr/>
              </p:nvGrpSpPr>
              <p:grpSpPr bwMode="auto">
                <a:xfrm>
                  <a:off x="1248" y="672"/>
                  <a:ext cx="3168" cy="2640"/>
                  <a:chOff x="1296" y="432"/>
                  <a:chExt cx="3168" cy="2256"/>
                </a:xfrm>
              </p:grpSpPr>
              <p:sp>
                <p:nvSpPr>
                  <p:cNvPr id="27656" name="Line 7"/>
                  <p:cNvSpPr>
                    <a:spLocks noChangeShapeType="1"/>
                  </p:cNvSpPr>
                  <p:nvPr>
                    <p:custDataLst>
                      <p:tags r:id="rId3"/>
                    </p:custDataLst>
                  </p:nvPr>
                </p:nvSpPr>
                <p:spPr bwMode="auto">
                  <a:xfrm>
                    <a:off x="1296" y="2688"/>
                    <a:ext cx="3168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7657" name="Line 8"/>
                  <p:cNvSpPr>
                    <a:spLocks noChangeShapeType="1"/>
                  </p:cNvSpPr>
                  <p:nvPr>
                    <p:custDataLst>
                      <p:tags r:id="rId4"/>
                    </p:custDataLst>
                  </p:nvPr>
                </p:nvSpPr>
                <p:spPr bwMode="auto">
                  <a:xfrm flipV="1">
                    <a:off x="1296" y="432"/>
                    <a:ext cx="0" cy="225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27658" name="Rectangle 13"/>
                <p:cNvSpPr>
                  <a:spLocks noChangeArrowhead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3360" y="912"/>
                  <a:ext cx="624" cy="2400"/>
                </a:xfrm>
                <a:prstGeom prst="rect">
                  <a:avLst/>
                </a:prstGeom>
                <a:solidFill>
                  <a:srgbClr val="000080"/>
                </a:solidFill>
                <a:ln w="9525">
                  <a:solidFill>
                    <a:srgbClr val="00008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 sz="135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518" name="Text Box 14"/>
                <p:cNvSpPr txBox="1"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2016" y="3408"/>
                  <a:ext cx="853" cy="3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>
                  <a:no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1500" b="1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黑体" panose="02010609060101010101" pitchFamily="49" charset="-122"/>
                    </a:rPr>
                    <a:t>1870</a:t>
                  </a:r>
                  <a:r>
                    <a:rPr lang="zh-CN" altLang="en-US" sz="1500" b="1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黑体" panose="02010609060101010101" pitchFamily="49" charset="-122"/>
                    </a:rPr>
                    <a:t>年</a:t>
                  </a:r>
                  <a:endParaRPr lang="zh-CN" altLang="en-US" sz="15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660" name="Text Box 15"/>
                <p:cNvSpPr txBox="1"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3408" y="3408"/>
                  <a:ext cx="785" cy="3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no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500" b="1" dirty="0">
                      <a:ea typeface="黑体" panose="02010609060101010101" pitchFamily="49" charset="-122"/>
                    </a:rPr>
                    <a:t>1900</a:t>
                  </a:r>
                  <a:r>
                    <a:rPr lang="zh-CN" altLang="en-US" sz="1500" b="1" dirty="0">
                      <a:ea typeface="黑体" panose="02010609060101010101" pitchFamily="49" charset="-122"/>
                    </a:rPr>
                    <a:t>年</a:t>
                  </a:r>
                  <a:endParaRPr lang="zh-CN" altLang="en-US" sz="1500" b="1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520" name="Text Box 16"/>
                <p:cNvSpPr txBox="1">
                  <a:spLocks noChangeArrowheads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2016" y="2832"/>
                  <a:ext cx="1118" cy="3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>
                  <a:no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1500" b="1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黑体" panose="02010609060101010101" pitchFamily="49" charset="-122"/>
                    </a:rPr>
                    <a:t>80</a:t>
                  </a:r>
                  <a:r>
                    <a:rPr lang="zh-CN" altLang="en-US" sz="1500" b="1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黑体" panose="02010609060101010101" pitchFamily="49" charset="-122"/>
                    </a:rPr>
                    <a:t>万吨</a:t>
                  </a:r>
                  <a:endParaRPr lang="zh-CN" altLang="en-US" sz="15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522" name="Text Box 18"/>
                <p:cNvSpPr txBox="1">
                  <a:spLocks noChangeArrowheads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799" y="1248"/>
                  <a:ext cx="411" cy="19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vert="eaVert"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zh-CN" altLang="en-US" b="1" dirty="0">
                      <a:solidFill>
                        <a:srgbClr val="000099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黑体" panose="02010609060101010101" pitchFamily="49" charset="-122"/>
                    </a:rPr>
                    <a:t>世界石油产量</a:t>
                  </a:r>
                  <a:endParaRPr lang="zh-CN" altLang="en-US" b="1" dirty="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7" name="文本框 18"/>
          <p:cNvSpPr txBox="1"/>
          <p:nvPr>
            <p:custDataLst>
              <p:tags r:id="rId10"/>
            </p:custDataLst>
          </p:nvPr>
        </p:nvSpPr>
        <p:spPr>
          <a:xfrm>
            <a:off x="6073641" y="1094966"/>
            <a:ext cx="1156811" cy="437445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defTabSz="674370" latinLnBrk="1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能源：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7372667" y="1069864"/>
            <a:ext cx="105632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674370" latinLnBrk="1" hangingPunct="0"/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石油</a:t>
            </a:r>
            <a:endParaRPr lang="zh-CN" altLang="en-US" sz="2400" b="1" dirty="0">
              <a:solidFill>
                <a:srgbClr val="C0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8"/>
          <p:cNvSpPr txBox="1"/>
          <p:nvPr>
            <p:custDataLst>
              <p:tags r:id="rId12"/>
            </p:custDataLst>
          </p:nvPr>
        </p:nvSpPr>
        <p:spPr>
          <a:xfrm>
            <a:off x="6073641" y="1607845"/>
            <a:ext cx="1848803" cy="437445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defTabSz="674370" latinLnBrk="1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动力机器：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067378" y="1583625"/>
            <a:ext cx="126873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674370" latinLnBrk="1" hangingPunct="0"/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内燃机</a:t>
            </a:r>
            <a:endParaRPr lang="zh-CN" altLang="en-US" sz="2400" b="1" dirty="0">
              <a:solidFill>
                <a:srgbClr val="C0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文本框 18"/>
          <p:cNvSpPr txBox="1"/>
          <p:nvPr>
            <p:custDataLst>
              <p:tags r:id="rId14"/>
            </p:custDataLst>
          </p:nvPr>
        </p:nvSpPr>
        <p:spPr>
          <a:xfrm>
            <a:off x="6073641" y="2111901"/>
            <a:ext cx="2980373" cy="437445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defTabSz="674370" latinLnBrk="1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内燃机发明的影响：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6240306" y="2604035"/>
            <a:ext cx="539670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 defTabSz="674370" latinLnBrk="1" hangingPunct="0"/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解决了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交通运输工具的发动机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问题，在交通运输领域引发了一场变革。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6240306" y="3518296"/>
            <a:ext cx="539670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899160" latinLnBrk="1" hangingPunct="0"/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带动了相关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新兴工业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的发展（汽车、轮船、飞机、拖拉机）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>
          <a:xfrm>
            <a:off x="4655720" y="4421301"/>
            <a:ext cx="601735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899160" latinLnBrk="1" hangingPunct="0"/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为人们的生产生活带来便利。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8"/>
            </p:custDataLst>
          </p:nvPr>
        </p:nvSpPr>
        <p:spPr>
          <a:xfrm>
            <a:off x="983617" y="4957107"/>
            <a:ext cx="91440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899160" latinLnBrk="1" hangingPunct="0"/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④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推动了石油开采业的发展，加速了石油化工业的产生。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9"/>
            </p:custDataLst>
          </p:nvPr>
        </p:nvSpPr>
        <p:spPr>
          <a:xfrm>
            <a:off x="436245" y="5479375"/>
            <a:ext cx="11200766" cy="82994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just" defTabSz="899160" latinLnBrk="1" hangingPunct="0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（消极：环境污染、能源危机、交通堵塞、交通事故、便利了资本主义国家对外侵略扩张等）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9" name="文本框 2"/>
          <p:cNvSpPr txBox="1"/>
          <p:nvPr>
            <p:custDataLst>
              <p:tags r:id="rId20"/>
            </p:custDataLst>
          </p:nvPr>
        </p:nvSpPr>
        <p:spPr>
          <a:xfrm>
            <a:off x="3632835" y="116632"/>
            <a:ext cx="5727065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二·内燃机和新的交通工具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30" name="组合 10"/>
          <p:cNvGrpSpPr/>
          <p:nvPr/>
        </p:nvGrpSpPr>
        <p:grpSpPr>
          <a:xfrm>
            <a:off x="443522" y="1063028"/>
            <a:ext cx="1871663" cy="552450"/>
            <a:chOff x="251521" y="195486"/>
            <a:chExt cx="1872208" cy="551921"/>
          </a:xfrm>
        </p:grpSpPr>
        <p:sp>
          <p:nvSpPr>
            <p:cNvPr id="31" name="AutoShape 5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TextBox 1"/>
            <p:cNvSpPr txBox="1"/>
            <p:nvPr>
              <p:custDataLst>
                <p:tags r:id="rId22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问题思考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13" grpId="0" bldLvl="0" animBg="1"/>
      <p:bldP spid="13" grpId="1" animBg="1"/>
      <p:bldP spid="15" grpId="0" animBg="1"/>
      <p:bldP spid="15" grpId="1" bldLvl="0" animBg="1"/>
      <p:bldP spid="21" grpId="0" animBg="1"/>
      <p:bldP spid="21" grpId="1" bldLvl="0" animBg="1"/>
      <p:bldP spid="22" grpId="0" animBg="1"/>
      <p:bldP spid="22" grpId="1" bldLvl="0" animBg="1"/>
      <p:bldP spid="23" grpId="0" animBg="1"/>
      <p:bldP spid="23" grpId="1" bldLvl="0" animBg="1"/>
      <p:bldP spid="25" grpId="0" animBg="1"/>
      <p:bldP spid="25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08387" y="1011411"/>
            <a:ext cx="9255760" cy="105779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结合教材</a:t>
            </a:r>
            <a:r>
              <a:rPr lang="en-US" altLang="zh-CN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P19</a:t>
            </a:r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，梳理第二次工业革命中出现的新式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交通运输工具，及其发展过程</a:t>
            </a:r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2800" b="1" dirty="0">
              <a:solidFill>
                <a:srgbClr val="2002D6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6"/>
          <p:cNvSpPr txBox="1"/>
          <p:nvPr>
            <p:custDataLst>
              <p:tags r:id="rId2"/>
            </p:custDataLst>
          </p:nvPr>
        </p:nvSpPr>
        <p:spPr>
          <a:xfrm>
            <a:off x="710565" y="2302510"/>
            <a:ext cx="9069705" cy="49911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世纪</a:t>
            </a:r>
            <a:r>
              <a:rPr lang="en-US" altLang="zh-CN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80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年代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德国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本茨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制造出内燃机驱动的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汽车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7368" y="3062604"/>
            <a:ext cx="11153140" cy="3338291"/>
            <a:chOff x="532202" y="1118234"/>
            <a:chExt cx="8214360" cy="3717613"/>
          </a:xfrm>
        </p:grpSpPr>
        <p:pic>
          <p:nvPicPr>
            <p:cNvPr id="8" name="Picture 14" descr="1886年德国的卡尔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>
              <a:clrChange>
                <a:clrFrom>
                  <a:srgbClr val="DEDEE0"/>
                </a:clrFrom>
                <a:clrTo>
                  <a:srgbClr val="DEDEE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2853" y="1118235"/>
              <a:ext cx="4190524" cy="2519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1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32202" y="3653365"/>
              <a:ext cx="8214360" cy="118248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1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en-US" altLang="zh-CN" sz="21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1885</a:t>
              </a:r>
              <a:r>
                <a:rPr lang="zh-CN" altLang="en-US" sz="21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年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德国的</a:t>
              </a:r>
              <a:r>
                <a:rPr lang="zh-CN" altLang="en-US" sz="21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卡尔</a:t>
              </a:r>
              <a:r>
                <a:rPr lang="en-US" altLang="zh-CN" sz="21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˙</a:t>
              </a:r>
              <a:r>
                <a:rPr lang="zh-CN" altLang="en-US" sz="21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本茨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制造出世界上第一辆以</a:t>
              </a:r>
              <a:r>
                <a:rPr lang="zh-CN" altLang="en-US" sz="21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汽油发动机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为动力的三轮汽车。于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1886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年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月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29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日立案获得专利，因此</a:t>
              </a:r>
              <a:r>
                <a:rPr lang="en-US" altLang="zh-CN" sz="2100" b="1" i="1" u="sng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100" b="1" i="1" u="sng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月</a:t>
              </a:r>
              <a:r>
                <a:rPr lang="en-US" altLang="zh-CN" sz="2100" b="1" i="1" u="sng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29</a:t>
              </a:r>
              <a:r>
                <a:rPr lang="zh-CN" altLang="en-US" sz="2100" b="1" i="1" u="sng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日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被认为是世界汽车诞生日，</a:t>
              </a:r>
              <a:r>
                <a:rPr lang="zh-CN" altLang="en-US" sz="2100" b="1" i="1" u="sng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en-US" altLang="zh-CN" sz="2100" b="1" i="1" u="sng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1886</a:t>
              </a:r>
              <a:r>
                <a:rPr lang="zh-CN" altLang="en-US" sz="2100" b="1" i="1" u="sng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年</a:t>
              </a: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为世界汽车诞生年。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1" name="Picture 28" descr="c856613e1827e02e70cf6ce6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09511" y="1118234"/>
              <a:ext cx="1612434" cy="2189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1"/>
            <p:cNvSpPr txBox="1"/>
            <p:nvPr>
              <p:custDataLst>
                <p:tags r:id="rId8"/>
              </p:custDataLst>
            </p:nvPr>
          </p:nvSpPr>
          <p:spPr>
            <a:xfrm>
              <a:off x="882543" y="3351541"/>
              <a:ext cx="1866369" cy="38327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33727" tIns="33727" rIns="33727" bIns="33727" numCol="1" spcCol="37475" rtlCol="0" anchor="t" forceAA="0">
              <a:spAutoFit/>
            </a:bodyPr>
            <a:lstStyle/>
            <a:p>
              <a:pPr defTabSz="674370" latinLnBrk="1" hangingPunct="0"/>
              <a:r>
                <a:rPr lang="en-US" altLang="zh-CN" b="1" dirty="0">
                  <a:solidFill>
                    <a:srgbClr val="2002D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“</a:t>
              </a:r>
              <a:r>
                <a:rPr lang="zh-CN" altLang="en-US" b="1" u="heavy" dirty="0">
                  <a:solidFill>
                    <a:srgbClr val="C00000"/>
                  </a:solidFill>
                  <a:uFill>
                    <a:solidFill>
                      <a:srgbClr val="2002D6"/>
                    </a:solidFill>
                  </a:u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汽车之父</a:t>
              </a:r>
              <a:r>
                <a:rPr lang="en-US" altLang="zh-CN" b="1" dirty="0">
                  <a:solidFill>
                    <a:srgbClr val="2002D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”</a:t>
              </a:r>
              <a:r>
                <a:rPr lang="zh-CN" altLang="en-US" b="1" dirty="0">
                  <a:solidFill>
                    <a:srgbClr val="2002D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卡尔</a:t>
              </a:r>
              <a:r>
                <a:rPr lang="en-US" altLang="zh-CN" b="1" dirty="0">
                  <a:solidFill>
                    <a:srgbClr val="2002D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.</a:t>
              </a:r>
              <a:r>
                <a:rPr lang="zh-CN" altLang="en-US" b="1" dirty="0">
                  <a:solidFill>
                    <a:srgbClr val="2002D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本茨</a:t>
              </a:r>
              <a:endParaRPr lang="zh-CN" altLang="en-US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4" name="文本框 2"/>
          <p:cNvSpPr txBox="1"/>
          <p:nvPr>
            <p:custDataLst>
              <p:tags r:id="rId9"/>
            </p:custDataLst>
          </p:nvPr>
        </p:nvSpPr>
        <p:spPr>
          <a:xfrm>
            <a:off x="3632835" y="116632"/>
            <a:ext cx="5727065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二·内燃机和新的交通工具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15" name="组合 10"/>
          <p:cNvGrpSpPr/>
          <p:nvPr/>
        </p:nvGrpSpPr>
        <p:grpSpPr>
          <a:xfrm>
            <a:off x="407368" y="1027524"/>
            <a:ext cx="1871663" cy="552450"/>
            <a:chOff x="251521" y="195486"/>
            <a:chExt cx="1872208" cy="551921"/>
          </a:xfrm>
        </p:grpSpPr>
        <p:sp>
          <p:nvSpPr>
            <p:cNvPr id="16" name="AutoShape 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TextBox 1"/>
            <p:cNvSpPr txBox="1"/>
            <p:nvPr>
              <p:custDataLst>
                <p:tags r:id="rId11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自主学习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Text Box 5"/>
          <p:cNvSpPr txBox="1"/>
          <p:nvPr>
            <p:custDataLst>
              <p:tags r:id="rId1"/>
            </p:custDataLst>
          </p:nvPr>
        </p:nvSpPr>
        <p:spPr>
          <a:xfrm>
            <a:off x="2541941" y="1414239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795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179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503170" y="1048385"/>
            <a:ext cx="9178925" cy="91986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结合教材</a:t>
            </a:r>
            <a:r>
              <a:rPr lang="en-US" altLang="zh-CN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P19</a:t>
            </a: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</a:t>
            </a: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，梳理第二次工业革命中出现的新式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交通运输工具，及其发展过程</a:t>
            </a: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2400" b="1" dirty="0">
              <a:solidFill>
                <a:srgbClr val="2002D6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TextBox 6"/>
          <p:cNvSpPr txBox="1"/>
          <p:nvPr>
            <p:custDataLst>
              <p:tags r:id="rId3"/>
            </p:custDataLst>
          </p:nvPr>
        </p:nvSpPr>
        <p:spPr>
          <a:xfrm>
            <a:off x="623570" y="2030730"/>
            <a:ext cx="11047095" cy="105346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en-US" sz="32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1913</a:t>
            </a:r>
            <a:r>
              <a:rPr lang="zh-CN" altLang="en-US" sz="32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美国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福特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汽车公司使用</a:t>
            </a:r>
            <a:r>
              <a:rPr lang="zh-CN" altLang="en-US" sz="32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流水线生产汽车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，使汽车价格大幅下降，开始成为中等收入家庭的交通工具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42620" y="2600636"/>
            <a:ext cx="10949221" cy="3652522"/>
            <a:chOff x="320516" y="541778"/>
            <a:chExt cx="8718771" cy="4132547"/>
          </a:xfrm>
          <a:solidFill>
            <a:srgbClr val="FFFF00"/>
          </a:solidFill>
        </p:grpSpPr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6096480" y="3321844"/>
              <a:ext cx="2728409" cy="133067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33727" tIns="33727" rIns="33727" bIns="33727" numCol="1" spcCol="37475" rtlCol="0" anchor="t" forceAA="0">
              <a:spAutoFit/>
            </a:bodyPr>
            <a:lstStyle/>
            <a:p>
              <a:pPr defTabSz="674370" latinLnBrk="1" hangingPunct="0"/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rPr>
                <a:t>福特把汽车的价格削减了一半</a:t>
              </a:r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rPr>
                <a:t>。</a:t>
              </a:r>
              <a:endPara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endParaRPr>
            </a:p>
            <a:p>
              <a:pPr defTabSz="674370" latinLnBrk="1" hangingPunct="0"/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rPr>
                <a:t>1914年</a:t>
              </a: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rPr>
                <a:t>,</a:t>
              </a:r>
              <a:r>
                <a:rPr lang="zh-CN" altLang="en-US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rPr>
                <a:t>一个工人工作不到四个月就可以买一辆T型车</a:t>
              </a: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rPr>
                <a:t>。</a:t>
              </a: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福特先生被尊为“世界装上轮子”的人。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endParaRPr>
            </a:p>
          </p:txBody>
        </p:sp>
        <p:pic>
          <p:nvPicPr>
            <p:cNvPr id="13" name="图片 12" descr="搜狗截图19年10月28日0856_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b="12567"/>
            <a:stretch>
              <a:fillRect/>
            </a:stretch>
          </p:blipFill>
          <p:spPr>
            <a:xfrm>
              <a:off x="320516" y="1217295"/>
              <a:ext cx="2704148" cy="1776889"/>
            </a:xfrm>
            <a:prstGeom prst="rect">
              <a:avLst/>
            </a:prstGeom>
            <a:grpFill/>
          </p:spPr>
        </p:pic>
        <p:pic>
          <p:nvPicPr>
            <p:cNvPr id="14" name="图片 8" descr="093bdc6994724491b249599cf6f64f4c.jp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492" y="1222534"/>
              <a:ext cx="2711291" cy="1763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" name="组合 14"/>
            <p:cNvGrpSpPr/>
            <p:nvPr/>
          </p:nvGrpSpPr>
          <p:grpSpPr>
            <a:xfrm>
              <a:off x="419674" y="3330362"/>
              <a:ext cx="2506028" cy="1343963"/>
              <a:chOff x="-655" y="5551"/>
              <a:chExt cx="5262" cy="2815"/>
            </a:xfrm>
            <a:grpFill/>
          </p:grpSpPr>
          <p:sp>
            <p:nvSpPr>
              <p:cNvPr id="26" name="文本框 25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-655" y="6181"/>
                <a:ext cx="5262" cy="218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defTabSz="674370" latinLnBrk="1" hangingPunct="0"/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Arial" panose="020B0604020202020204"/>
                  </a:rPr>
                  <a:t>每装配一辆汽车要</a:t>
                </a:r>
                <a:r>
                  <a:rPr lang="zh-CN" altLang="en-US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Arial" panose="020B0604020202020204"/>
                  </a:rPr>
                  <a:t>728</a:t>
                </a:r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Arial" panose="020B0604020202020204"/>
                  </a:rPr>
                  <a:t>个人工小时,当时汽车的</a:t>
                </a:r>
                <a:r>
                  <a:rPr lang="zh-CN" altLang="en-US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Arial" panose="020B0604020202020204"/>
                  </a:rPr>
                  <a:t>年产量大约12辆</a:t>
                </a:r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Arial" panose="020B0604020202020204"/>
                  </a:rPr>
                  <a:t>。</a:t>
                </a:r>
                <a:endPara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endParaRPr>
              </a:p>
            </p:txBody>
          </p:sp>
          <p:cxnSp>
            <p:nvCxnSpPr>
              <p:cNvPr id="27" name="直接箭头连接符 26"/>
              <p:cNvCxnSpPr/>
              <p:nvPr>
                <p:custDataLst>
                  <p:tags r:id="rId10"/>
                </p:custDataLst>
              </p:nvPr>
            </p:nvCxnSpPr>
            <p:spPr>
              <a:xfrm flipH="1">
                <a:off x="1859" y="5551"/>
                <a:ext cx="12" cy="631"/>
              </a:xfrm>
              <a:prstGeom prst="straightConnector1">
                <a:avLst/>
              </a:prstGeom>
              <a:grpFill/>
              <a:ln w="28575" cap="flat" cmpd="sng">
                <a:solidFill>
                  <a:srgbClr val="0070C0"/>
                </a:solidFill>
                <a:prstDash val="solid"/>
                <a:miter lim="800000"/>
                <a:tailEnd type="arrow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grpSp>
          <p:nvGrpSpPr>
            <p:cNvPr id="19" name="组合 15"/>
            <p:cNvGrpSpPr/>
            <p:nvPr/>
          </p:nvGrpSpPr>
          <p:grpSpPr>
            <a:xfrm>
              <a:off x="3168719" y="3321844"/>
              <a:ext cx="2710843" cy="1299209"/>
              <a:chOff x="4691" y="5605"/>
              <a:chExt cx="3802" cy="2721"/>
            </a:xfrm>
            <a:grpFill/>
          </p:grpSpPr>
          <p:sp>
            <p:nvSpPr>
              <p:cNvPr id="24" name="文本框 23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691" y="6141"/>
                <a:ext cx="3802" cy="218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+mn-ea"/>
                  </a:rPr>
                  <a:t>使每辆T型汽车的组装时间由原来的12小时28分钟缩短至</a:t>
                </a:r>
                <a:r>
                  <a:rPr lang="zh-CN" altLang="en-US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+mn-ea"/>
                  </a:rPr>
                  <a:t>10秒钟</a:t>
                </a:r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+mn-ea"/>
                  </a:rPr>
                  <a:t>，生产效率提高了</a:t>
                </a:r>
                <a:r>
                  <a:rPr lang="zh-CN" altLang="en-US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+mn-ea"/>
                  </a:rPr>
                  <a:t>4488倍</a:t>
                </a:r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  <a:sym typeface="+mn-ea"/>
                  </a:rPr>
                  <a:t>！ </a:t>
                </a:r>
                <a:endPara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  <p:cxnSp>
            <p:nvCxnSpPr>
              <p:cNvPr id="25" name="直接箭头连接符 24"/>
              <p:cNvCxnSpPr/>
              <p:nvPr>
                <p:custDataLst>
                  <p:tags r:id="rId12"/>
                </p:custDataLst>
              </p:nvPr>
            </p:nvCxnSpPr>
            <p:spPr>
              <a:xfrm flipH="1">
                <a:off x="6478" y="5605"/>
                <a:ext cx="12" cy="631"/>
              </a:xfrm>
              <a:prstGeom prst="straightConnector1">
                <a:avLst/>
              </a:prstGeom>
              <a:grpFill/>
              <a:ln w="28575" cap="flat" cmpd="sng">
                <a:solidFill>
                  <a:srgbClr val="0070C0"/>
                </a:solidFill>
                <a:prstDash val="solid"/>
                <a:miter lim="800000"/>
                <a:tailEnd type="arrow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sp>
          <p:nvSpPr>
            <p:cNvPr id="20" name="文本框 19"/>
            <p:cNvSpPr txBox="1"/>
            <p:nvPr>
              <p:custDataLst>
                <p:tags r:id="rId13"/>
              </p:custDataLst>
            </p:nvPr>
          </p:nvSpPr>
          <p:spPr>
            <a:xfrm>
              <a:off x="1002031" y="2986564"/>
              <a:ext cx="1080694" cy="39047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lIns="67456" tIns="33728" rIns="67456" bIns="33728" rtlCol="0">
              <a:spAutoFit/>
            </a:bodyPr>
            <a:lstStyle/>
            <a:p>
              <a:pPr algn="ctr"/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Arial" panose="020B0604020202020204"/>
                </a:rPr>
                <a:t>手工作坊型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4"/>
              </p:custDataLst>
            </p:nvPr>
          </p:nvSpPr>
          <p:spPr>
            <a:xfrm>
              <a:off x="4035343" y="2994121"/>
              <a:ext cx="833536" cy="38940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lIns="67456" tIns="33728" rIns="67456" bIns="33728" rtlCol="0">
              <a:spAutoFit/>
            </a:bodyPr>
            <a:lstStyle/>
            <a:p>
              <a:pPr algn="ctr"/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流水线</a:t>
              </a:r>
              <a:endParaRPr lang="zh-CN" altLang="en-US" sz="1575" b="1" dirty="0">
                <a:latin typeface="汉仪中宋简" panose="02010609000101010101" charset="-122"/>
                <a:ea typeface="汉仪中宋简" panose="02010609000101010101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22" name="Picture 2" descr="1924368_428461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6275070" y="1183005"/>
              <a:ext cx="2079784" cy="202025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22" descr="C:/Users/hu/AppData/Local/Temp/kaimatting_20191028090246/output_20191028090249..pngoutput_20191028090249.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7988679" y="541778"/>
              <a:ext cx="1050608" cy="52708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</p:grpSp>
      <p:sp>
        <p:nvSpPr>
          <p:cNvPr id="28" name="文本框 2"/>
          <p:cNvSpPr txBox="1"/>
          <p:nvPr>
            <p:custDataLst>
              <p:tags r:id="rId19"/>
            </p:custDataLst>
          </p:nvPr>
        </p:nvSpPr>
        <p:spPr>
          <a:xfrm>
            <a:off x="3632835" y="116632"/>
            <a:ext cx="5727065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二·内燃机和新的交通工具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29" name="组合 10"/>
          <p:cNvGrpSpPr/>
          <p:nvPr/>
        </p:nvGrpSpPr>
        <p:grpSpPr>
          <a:xfrm>
            <a:off x="407368" y="1027524"/>
            <a:ext cx="1871663" cy="552450"/>
            <a:chOff x="251521" y="195486"/>
            <a:chExt cx="1872208" cy="551921"/>
          </a:xfrm>
        </p:grpSpPr>
        <p:sp>
          <p:nvSpPr>
            <p:cNvPr id="30" name="AutoShape 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TextBox 1"/>
            <p:cNvSpPr txBox="1"/>
            <p:nvPr>
              <p:custDataLst>
                <p:tags r:id="rId21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自主学习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Text Box 5"/>
          <p:cNvSpPr txBox="1"/>
          <p:nvPr>
            <p:custDataLst>
              <p:tags r:id="rId1"/>
            </p:custDataLst>
          </p:nvPr>
        </p:nvSpPr>
        <p:spPr>
          <a:xfrm>
            <a:off x="1864396" y="1409794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795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179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468245" y="1043940"/>
            <a:ext cx="9276715" cy="9787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结合教材</a:t>
            </a:r>
            <a:r>
              <a:rPr lang="en-US" altLang="zh-CN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P19</a:t>
            </a: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</a:t>
            </a: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，梳理第二次工业革命中出现的新式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交通运输</a:t>
            </a:r>
            <a:r>
              <a:rPr lang="zh-CN" altLang="en-US" sz="2400" b="1" dirty="0" smtClean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工具及其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发展过程</a:t>
            </a: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2400" b="1" dirty="0">
              <a:solidFill>
                <a:srgbClr val="2002D6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6"/>
          <p:cNvSpPr txBox="1"/>
          <p:nvPr>
            <p:custDataLst>
              <p:tags r:id="rId3"/>
            </p:custDataLst>
          </p:nvPr>
        </p:nvSpPr>
        <p:spPr>
          <a:xfrm>
            <a:off x="479425" y="2182690"/>
            <a:ext cx="11283950" cy="80708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1903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年，美国莱特兄弟发明飞机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中国人冯如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被誉为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中国始创飞行大家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05" y="3003576"/>
            <a:ext cx="10772875" cy="3391553"/>
          </a:xfrm>
          <a:prstGeom prst="rect">
            <a:avLst/>
          </a:prstGeom>
        </p:spPr>
      </p:pic>
      <p:sp>
        <p:nvSpPr>
          <p:cNvPr id="10" name="文本框 2"/>
          <p:cNvSpPr txBox="1"/>
          <p:nvPr>
            <p:custDataLst>
              <p:tags r:id="rId6"/>
            </p:custDataLst>
          </p:nvPr>
        </p:nvSpPr>
        <p:spPr>
          <a:xfrm>
            <a:off x="3632835" y="116632"/>
            <a:ext cx="5727065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二·内燃机和新的交通工具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7368" y="1027524"/>
            <a:ext cx="1871663" cy="552450"/>
            <a:chOff x="251521" y="195486"/>
            <a:chExt cx="1872208" cy="551921"/>
          </a:xfrm>
        </p:grpSpPr>
        <p:sp>
          <p:nvSpPr>
            <p:cNvPr id="12" name="AutoShape 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TextBox 1"/>
            <p:cNvSpPr txBox="1"/>
            <p:nvPr>
              <p:custDataLst>
                <p:tags r:id="rId8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自主学习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5" name="文本框 3"/>
          <p:cNvSpPr txBox="1"/>
          <p:nvPr>
            <p:custDataLst>
              <p:tags r:id="rId1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sp>
        <p:nvSpPr>
          <p:cNvPr id="9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54959" y="2600174"/>
            <a:ext cx="184731" cy="502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 dirty="0">
              <a:ea typeface="黑体" panose="02010609060101010101" pitchFamily="49" charset="-122"/>
            </a:endParaRPr>
          </a:p>
        </p:txBody>
      </p:sp>
      <p:sp>
        <p:nvSpPr>
          <p:cNvPr id="50" name="文本框 18"/>
          <p:cNvSpPr txBox="1"/>
          <p:nvPr>
            <p:custDataLst>
              <p:tags r:id="rId3"/>
            </p:custDataLst>
          </p:nvPr>
        </p:nvSpPr>
        <p:spPr>
          <a:xfrm>
            <a:off x="623570" y="1765413"/>
            <a:ext cx="1040662" cy="437445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algn="ctr" defTabSz="674370" latinLnBrk="1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背景：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1" name="文本框 50"/>
          <p:cNvSpPr txBox="1"/>
          <p:nvPr>
            <p:custDataLst>
              <p:tags r:id="rId4"/>
            </p:custDataLst>
          </p:nvPr>
        </p:nvSpPr>
        <p:spPr>
          <a:xfrm>
            <a:off x="2063552" y="1735701"/>
            <a:ext cx="9433237" cy="4968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defTabSz="674370" latinLnBrk="1" hangingPunct="0"/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内燃机的发明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推动了石油开采业的发展，加速了石油化工业的产生。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5" name="TextBox 41"/>
          <p:cNvSpPr txBox="1"/>
          <p:nvPr>
            <p:custDataLst>
              <p:tags r:id="rId5"/>
            </p:custDataLst>
          </p:nvPr>
        </p:nvSpPr>
        <p:spPr>
          <a:xfrm>
            <a:off x="551929" y="2369447"/>
            <a:ext cx="6048672" cy="482825"/>
          </a:xfrm>
          <a:prstGeom prst="rect">
            <a:avLst/>
          </a:prstGeom>
          <a:solidFill>
            <a:schemeClr val="bg2"/>
          </a:solidFill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en-US" altLang="zh-CN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P21</a:t>
            </a:r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，梳理现代化学工业的发展：</a:t>
            </a:r>
            <a:endParaRPr lang="zh-CN" altLang="en-US" sz="2800" b="1" dirty="0">
              <a:solidFill>
                <a:srgbClr val="2002D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1929" y="2852272"/>
            <a:ext cx="11059795" cy="343496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23570" y="1024314"/>
            <a:ext cx="1871663" cy="552450"/>
            <a:chOff x="251521" y="195486"/>
            <a:chExt cx="1872208" cy="551921"/>
          </a:xfrm>
        </p:grpSpPr>
        <p:sp>
          <p:nvSpPr>
            <p:cNvPr id="13" name="AutoShap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TextBox 1"/>
            <p:cNvSpPr txBox="1"/>
            <p:nvPr>
              <p:custDataLst>
                <p:tags r:id="rId9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自主学习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bldLvl="0" animBg="1"/>
      <p:bldP spid="5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23176" y="978721"/>
            <a:ext cx="2307590" cy="1722120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53579" y="1582110"/>
          <a:ext cx="8856985" cy="3991890"/>
        </p:xfrm>
        <a:graphic>
          <a:graphicData uri="http://schemas.openxmlformats.org/drawingml/2006/table">
            <a:tbl>
              <a:tblPr/>
              <a:tblGrid>
                <a:gridCol w="592769"/>
                <a:gridCol w="575338"/>
                <a:gridCol w="1587053"/>
                <a:gridCol w="624625"/>
                <a:gridCol w="947920"/>
                <a:gridCol w="2170594"/>
                <a:gridCol w="2358686"/>
              </a:tblGrid>
              <a:tr h="648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领域</a:t>
                      </a:r>
                      <a:endParaRPr lang="zh-CN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成果</a:t>
                      </a:r>
                      <a:endParaRPr lang="zh-CN" altLang="en-US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发明人</a:t>
                      </a:r>
                      <a:endParaRPr lang="zh-CN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国家</a:t>
                      </a:r>
                      <a:endParaRPr lang="zh-CN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时间</a:t>
                      </a:r>
                      <a:endParaRPr lang="zh-CN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发明内容</a:t>
                      </a:r>
                      <a:endParaRPr lang="zh-CN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意义</a:t>
                      </a:r>
                      <a:endParaRPr lang="zh-CN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4221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100" b="1" kern="100" dirty="0">
                          <a:solidFill>
                            <a:srgbClr val="00206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化学工业和新材料</a:t>
                      </a:r>
                      <a:endParaRPr lang="zh-CN" altLang="en-US" sz="2100" b="1" kern="100" dirty="0">
                        <a:solidFill>
                          <a:srgbClr val="00206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dirty="0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①</a:t>
                      </a:r>
                      <a:endParaRPr lang="zh-CN" altLang="en-US" sz="2100" b="1" kern="100" dirty="0">
                        <a:solidFill>
                          <a:srgbClr val="2002D6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solidFill>
                          <a:srgbClr val="C00000"/>
                        </a:solidFill>
                        <a:effectLst/>
                        <a:highlight>
                          <a:srgbClr val="FFFF00"/>
                        </a:highligh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3342">
                <a:tc vMerge="1"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 kern="100" dirty="0">
                          <a:solidFill>
                            <a:srgbClr val="2002D6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②</a:t>
                      </a:r>
                      <a:endParaRPr lang="zh-CN" altLang="en-US" sz="2100" b="1" kern="100" dirty="0">
                        <a:solidFill>
                          <a:srgbClr val="2002D6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solidFill>
                          <a:srgbClr val="C00000"/>
                        </a:solidFill>
                        <a:effectLst/>
                        <a:highlight>
                          <a:srgbClr val="FFFF00"/>
                        </a:highligh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highlight>
                          <a:srgbClr val="FFFF00"/>
                        </a:highligh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109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 kern="100" dirty="0">
                          <a:solidFill>
                            <a:srgbClr val="2002D6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③</a:t>
                      </a:r>
                      <a:endParaRPr lang="zh-CN" altLang="en-US" sz="2100" b="1" kern="100" dirty="0">
                        <a:solidFill>
                          <a:srgbClr val="2002D6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109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 kern="100" dirty="0">
                          <a:solidFill>
                            <a:srgbClr val="2002D6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④</a:t>
                      </a:r>
                      <a:endParaRPr lang="zh-CN" altLang="en-US" sz="2100" b="1" kern="100" dirty="0">
                        <a:solidFill>
                          <a:srgbClr val="2002D6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1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51341" marR="513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918074" y="3413760"/>
            <a:ext cx="1895189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2100" b="1" kern="100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现代</a:t>
            </a:r>
            <a:r>
              <a:rPr lang="zh-CN" altLang="zh-CN" sz="2100" b="1" kern="100" dirty="0" smtClean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炸药</a:t>
            </a:r>
            <a:endParaRPr lang="en-US" altLang="zh-CN" sz="2100" b="1" kern="1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  <a:p>
            <a:pPr algn="ctr">
              <a:defRPr/>
            </a:pPr>
            <a:r>
              <a:rPr lang="zh-CN" altLang="zh-CN" sz="2100" b="1" kern="1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无烟</a:t>
            </a:r>
            <a:r>
              <a:rPr lang="zh-CN" altLang="zh-CN" sz="21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炸药</a:t>
            </a:r>
            <a:endParaRPr lang="zh-CN" altLang="zh-CN" sz="2100" b="1" kern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908863" y="3391981"/>
            <a:ext cx="24737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100" b="1" kern="100" dirty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在</a:t>
            </a:r>
            <a:r>
              <a:rPr lang="zh-CN" altLang="zh-CN" sz="21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军事、工程</a:t>
            </a:r>
            <a:r>
              <a:rPr lang="zh-CN" altLang="zh-CN" sz="2100" b="1" kern="100" dirty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方面得到了广泛应用</a:t>
            </a:r>
            <a:endParaRPr lang="zh-CN" altLang="zh-CN" sz="2100" b="1" kern="100" dirty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4719919" y="4427497"/>
            <a:ext cx="236705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1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赛璐珞的制造技术</a:t>
            </a:r>
            <a:endParaRPr lang="zh-CN" altLang="zh-CN" sz="2100" b="1" kern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7149164" y="4262422"/>
            <a:ext cx="19931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100" b="1" kern="100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现代塑料工业</a:t>
            </a:r>
            <a:r>
              <a:rPr lang="zh-CN" altLang="zh-CN" sz="2100" b="1" kern="100" dirty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由此诞生</a:t>
            </a:r>
            <a:endParaRPr lang="zh-CN" altLang="zh-CN" sz="2100" b="1" kern="100" dirty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5142720" y="5063410"/>
            <a:ext cx="144589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100" b="1" kern="100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人造纤维</a:t>
            </a:r>
            <a:endParaRPr lang="zh-CN" altLang="zh-CN" sz="2100" b="1" kern="100" dirty="0">
              <a:solidFill>
                <a:srgbClr val="C0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6908863" y="4919779"/>
            <a:ext cx="23536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100" b="1" kern="100" dirty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开辟了新的</a:t>
            </a:r>
            <a:r>
              <a:rPr lang="zh-CN" altLang="zh-CN" sz="21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纺织品</a:t>
            </a:r>
            <a:r>
              <a:rPr lang="zh-CN" altLang="zh-CN" sz="2100" b="1" kern="100" dirty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生产领域</a:t>
            </a:r>
            <a:endParaRPr lang="zh-CN" altLang="zh-CN" sz="2100" b="1" kern="100" dirty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1670135" y="2271938"/>
            <a:ext cx="7472135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674370" latinLnBrk="1" hangingPunct="0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19世纪60—80年代，人们已经能够使用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新方法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生产出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成本更低、性能更好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碱、硫酸、人造染料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等产品。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1803710" y="3508741"/>
            <a:ext cx="12903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诺贝尔</a:t>
            </a:r>
            <a:endParaRPr lang="zh-CN" altLang="zh-CN" sz="2400" b="1" kern="100" dirty="0">
              <a:solidFill>
                <a:srgbClr val="C00000"/>
              </a:solidFill>
              <a:effectLst/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>
          <a:xfrm>
            <a:off x="3153682" y="3288728"/>
            <a:ext cx="7442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瑞</a:t>
            </a:r>
            <a:endParaRPr lang="en-US" altLang="zh-CN" sz="2400" b="1" kern="100" dirty="0">
              <a:effectLst/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典</a:t>
            </a:r>
            <a:endParaRPr lang="zh-CN" altLang="zh-CN" sz="2400" b="1" kern="100" dirty="0">
              <a:effectLst/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3593516" y="3473393"/>
            <a:ext cx="15659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4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1867</a:t>
            </a:r>
            <a:r>
              <a:rPr lang="zh-CN" altLang="zh-CN" sz="24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年</a:t>
            </a:r>
            <a:endParaRPr lang="zh-CN" altLang="zh-CN" sz="24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1859255" y="4374356"/>
            <a:ext cx="11792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海厄特</a:t>
            </a:r>
            <a:endParaRPr lang="zh-CN" altLang="zh-CN" sz="2400" b="1" kern="100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3247010" y="4241911"/>
            <a:ext cx="5575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0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美国</a:t>
            </a:r>
            <a:endParaRPr lang="zh-CN" altLang="zh-CN" sz="20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>
          <a:xfrm>
            <a:off x="3732592" y="4400922"/>
            <a:ext cx="11134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4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1869</a:t>
            </a:r>
            <a:r>
              <a:rPr lang="zh-CN" altLang="zh-CN" sz="24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年</a:t>
            </a:r>
            <a:endParaRPr lang="zh-CN" altLang="zh-CN" sz="24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32" name="文本框 31"/>
          <p:cNvSpPr txBox="1"/>
          <p:nvPr>
            <p:custDataLst>
              <p:tags r:id="rId17"/>
            </p:custDataLst>
          </p:nvPr>
        </p:nvSpPr>
        <p:spPr>
          <a:xfrm>
            <a:off x="1621068" y="5040327"/>
            <a:ext cx="16408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夏尔多内</a:t>
            </a:r>
            <a:endParaRPr lang="zh-CN" altLang="zh-CN" sz="2400" b="1" kern="100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34" name="文本框 33"/>
          <p:cNvSpPr txBox="1"/>
          <p:nvPr>
            <p:custDataLst>
              <p:tags r:id="rId18"/>
            </p:custDataLst>
          </p:nvPr>
        </p:nvSpPr>
        <p:spPr>
          <a:xfrm>
            <a:off x="3247010" y="4935168"/>
            <a:ext cx="5575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0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法国</a:t>
            </a:r>
            <a:endParaRPr lang="zh-CN" altLang="zh-CN" sz="20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sp>
        <p:nvSpPr>
          <p:cNvPr id="36" name="文本框 35"/>
          <p:cNvSpPr txBox="1"/>
          <p:nvPr>
            <p:custDataLst>
              <p:tags r:id="rId19"/>
            </p:custDataLst>
          </p:nvPr>
        </p:nvSpPr>
        <p:spPr>
          <a:xfrm>
            <a:off x="3621931" y="5069944"/>
            <a:ext cx="1421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4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1884</a:t>
            </a:r>
            <a:r>
              <a:rPr lang="zh-CN" altLang="zh-CN" sz="2400" b="1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年</a:t>
            </a:r>
            <a:endParaRPr lang="zh-CN" altLang="zh-CN" sz="24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5939" y="5658443"/>
            <a:ext cx="8764270" cy="1272540"/>
            <a:chOff x="395536" y="2835945"/>
            <a:chExt cx="8612028" cy="2256437"/>
          </a:xfrm>
        </p:grpSpPr>
        <p:pic>
          <p:nvPicPr>
            <p:cNvPr id="38" name="图片 37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4678481" y="2835945"/>
              <a:ext cx="4329083" cy="2244202"/>
            </a:xfrm>
            <a:prstGeom prst="rect">
              <a:avLst/>
            </a:prstGeom>
          </p:spPr>
        </p:pic>
        <p:pic>
          <p:nvPicPr>
            <p:cNvPr id="39" name="Picture 2" descr="c:\users\cc\appdata\roaming\360se6\User Data\temp\R257547LV9OD2LGJ.gif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395536" y="2848180"/>
              <a:ext cx="4069984" cy="22442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0" name="TextBox 41"/>
          <p:cNvSpPr txBox="1"/>
          <p:nvPr>
            <p:custDataLst>
              <p:tags r:id="rId24"/>
            </p:custDataLst>
          </p:nvPr>
        </p:nvSpPr>
        <p:spPr>
          <a:xfrm>
            <a:off x="2927648" y="1043295"/>
            <a:ext cx="6048672" cy="482825"/>
          </a:xfrm>
          <a:prstGeom prst="rect">
            <a:avLst/>
          </a:prstGeom>
          <a:solidFill>
            <a:schemeClr val="bg2"/>
          </a:solidFill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en-US" altLang="zh-CN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P21</a:t>
            </a:r>
            <a:r>
              <a:rPr lang="zh-CN" altLang="en-US" sz="28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，梳理现代化学工业的发展：</a:t>
            </a:r>
            <a:endParaRPr lang="zh-CN" altLang="en-US" sz="2800" b="1" dirty="0">
              <a:solidFill>
                <a:srgbClr val="2002D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592" y="2632283"/>
            <a:ext cx="1845310" cy="225806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9513569" y="4862587"/>
            <a:ext cx="2205355" cy="1572895"/>
          </a:xfrm>
          <a:prstGeom prst="rect">
            <a:avLst/>
          </a:prstGeom>
        </p:spPr>
      </p:pic>
      <p:sp>
        <p:nvSpPr>
          <p:cNvPr id="31" name="文本框 3"/>
          <p:cNvSpPr txBox="1"/>
          <p:nvPr>
            <p:custDataLst>
              <p:tags r:id="rId29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79376" y="973670"/>
            <a:ext cx="1871663" cy="552450"/>
            <a:chOff x="251521" y="195486"/>
            <a:chExt cx="1872208" cy="551921"/>
          </a:xfrm>
        </p:grpSpPr>
        <p:sp>
          <p:nvSpPr>
            <p:cNvPr id="35" name="AutoShape 5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" name="TextBox 1"/>
            <p:cNvSpPr txBox="1"/>
            <p:nvPr>
              <p:custDataLst>
                <p:tags r:id="rId31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自主学习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6" grpId="0" animBg="1"/>
      <p:bldP spid="16" grpId="1" bldLvl="0" animBg="1"/>
      <p:bldP spid="19" grpId="0"/>
      <p:bldP spid="22" grpId="0"/>
      <p:bldP spid="24" grpId="0"/>
      <p:bldP spid="26" grpId="0"/>
      <p:bldP spid="28" grpId="0"/>
      <p:bldP spid="30" grpId="0"/>
      <p:bldP spid="32" grpId="0"/>
      <p:bldP spid="34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1"/>
          <p:cNvGrpSpPr/>
          <p:nvPr/>
        </p:nvGrpSpPr>
        <p:grpSpPr>
          <a:xfrm>
            <a:off x="759217" y="995459"/>
            <a:ext cx="7785055" cy="523411"/>
            <a:chOff x="2415" y="467"/>
            <a:chExt cx="18334" cy="887"/>
          </a:xfrm>
        </p:grpSpPr>
        <p:sp>
          <p:nvSpPr>
            <p:cNvPr id="15" name="矩形 14"/>
            <p:cNvSpPr/>
            <p:nvPr>
              <p:custDataLst>
                <p:tags r:id="rId1"/>
              </p:custDataLst>
            </p:nvPr>
          </p:nvSpPr>
          <p:spPr>
            <a:xfrm>
              <a:off x="2415" y="554"/>
              <a:ext cx="221" cy="693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0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7708" y="467"/>
              <a:ext cx="13041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cs typeface="汉仪橄榄体简" panose="02010609000101010101" charset="-122"/>
                  <a:sym typeface="+mn-ea"/>
                </a:rPr>
                <a:t>第二次工业革命的影响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汉仪橄榄体简" panose="02010609000101010101" charset="-122"/>
                <a:sym typeface="+mn-ea"/>
              </a:endParaRPr>
            </a:p>
          </p:txBody>
        </p:sp>
      </p:grpSp>
      <p:graphicFrame>
        <p:nvGraphicFramePr>
          <p:cNvPr id="10" name="Group 1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1682" y="3501008"/>
          <a:ext cx="10753725" cy="2837180"/>
        </p:xfrm>
        <a:graphic>
          <a:graphicData uri="http://schemas.openxmlformats.org/drawingml/2006/table">
            <a:tbl>
              <a:tblPr/>
              <a:tblGrid>
                <a:gridCol w="2171700"/>
                <a:gridCol w="3322955"/>
                <a:gridCol w="2864485"/>
                <a:gridCol w="2394585"/>
              </a:tblGrid>
              <a:tr h="709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1870 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1900 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增长倍数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世界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钢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产量 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52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万吨 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2830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万吨 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54</a:t>
                      </a:r>
                      <a:endParaRPr kumimoji="0" lang="en-US" altLang="zh-CN" sz="3200" b="1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石油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产量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80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万吨 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1950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万吨 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</a:t>
                      </a:r>
                      <a:endParaRPr kumimoji="0" lang="en-US" altLang="zh-CN" sz="3200" b="1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铁路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长度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21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万公里 </a:t>
                      </a:r>
                      <a:endParaRPr kumimoji="0" lang="zh-CN" altLang="en-US" sz="3200" b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101</a:t>
                      </a:r>
                      <a:r>
                        <a:rPr kumimoji="0" lang="zh-CN" altLang="en-US" sz="3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万公里 </a:t>
                      </a:r>
                      <a:endParaRPr kumimoji="0" lang="zh-CN" altLang="en-US" sz="32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kumimoji="0" lang="en-US" altLang="zh-CN" sz="3200" b="1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1308" marR="51308" marT="25718" marB="2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18"/>
          <p:cNvSpPr txBox="1"/>
          <p:nvPr>
            <p:custDataLst>
              <p:tags r:id="rId4"/>
            </p:custDataLst>
          </p:nvPr>
        </p:nvSpPr>
        <p:spPr>
          <a:xfrm>
            <a:off x="767408" y="1703693"/>
            <a:ext cx="2049121" cy="499000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defTabSz="674370" latinLnBrk="1" hangingPunct="0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、生产力：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67408" y="2348865"/>
            <a:ext cx="1072919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just" defTabSz="674370" latinLnBrk="1" hangingPunct="0"/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促进了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生产力的发展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，人类进入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电气时代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改善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了人们的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生活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，一些资本主义国家取得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跨越式发展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，成为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工业强国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3"/>
          <p:cNvSpPr txBox="1"/>
          <p:nvPr>
            <p:custDataLst>
              <p:tags r:id="rId6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7296" y="1004342"/>
            <a:ext cx="1871663" cy="552450"/>
            <a:chOff x="251521" y="195486"/>
            <a:chExt cx="1872208" cy="551921"/>
          </a:xfrm>
        </p:grpSpPr>
        <p:sp>
          <p:nvSpPr>
            <p:cNvPr id="16" name="AutoShape 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TextBox 1"/>
            <p:cNvSpPr txBox="1"/>
            <p:nvPr>
              <p:custDataLst>
                <p:tags r:id="rId8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合作探究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8"/>
          <p:cNvSpPr txBox="1"/>
          <p:nvPr>
            <p:custDataLst>
              <p:tags r:id="rId1"/>
            </p:custDataLst>
          </p:nvPr>
        </p:nvSpPr>
        <p:spPr>
          <a:xfrm>
            <a:off x="623392" y="1124744"/>
            <a:ext cx="2520280" cy="499000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defTabSz="674370" latinLnBrk="1" hangingPunct="0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、生产关系：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23392" y="1868631"/>
            <a:ext cx="1093408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主要资本主义国家出现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垄断组织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，资本主义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由自由资本主义向垄断资本主义即帝国主义阶段过渡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23392" y="3300824"/>
            <a:ext cx="2741984" cy="6864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第二次工业革命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66417" y="3300983"/>
            <a:ext cx="4272351" cy="737235"/>
            <a:chOff x="3569" y="5807"/>
            <a:chExt cx="7553" cy="1548"/>
          </a:xfrm>
        </p:grpSpPr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4448" y="5807"/>
              <a:ext cx="6674" cy="15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mpd="sng">
              <a:solidFill>
                <a:schemeClr val="accent1">
                  <a:shade val="5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推动生产力迅速提高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2" name="右箭头 11"/>
            <p:cNvSpPr/>
            <p:nvPr>
              <p:custDataLst>
                <p:tags r:id="rId5"/>
              </p:custDataLst>
            </p:nvPr>
          </p:nvSpPr>
          <p:spPr>
            <a:xfrm>
              <a:off x="3569" y="6131"/>
              <a:ext cx="879" cy="99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56959" y="3277011"/>
            <a:ext cx="3900508" cy="952977"/>
            <a:chOff x="7024" y="5759"/>
            <a:chExt cx="8205" cy="200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7936" y="5759"/>
              <a:ext cx="7293" cy="200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生产社会化程度提高，企业间竞争加剧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右箭头 12"/>
            <p:cNvSpPr/>
            <p:nvPr>
              <p:custDataLst>
                <p:tags r:id="rId7"/>
              </p:custDataLst>
            </p:nvPr>
          </p:nvSpPr>
          <p:spPr>
            <a:xfrm>
              <a:off x="7024" y="6324"/>
              <a:ext cx="916" cy="7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57547" y="4252689"/>
            <a:ext cx="3399930" cy="1552575"/>
            <a:chOff x="9344" y="4620"/>
            <a:chExt cx="7152" cy="3260"/>
          </a:xfrm>
        </p:grpSpPr>
        <p:sp>
          <p:nvSpPr>
            <p:cNvPr id="11" name="文本框 10"/>
            <p:cNvSpPr txBox="1"/>
            <p:nvPr>
              <p:custDataLst>
                <p:tags r:id="rId8"/>
              </p:custDataLst>
            </p:nvPr>
          </p:nvSpPr>
          <p:spPr>
            <a:xfrm>
              <a:off x="9344" y="6329"/>
              <a:ext cx="7152" cy="155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生产和资本高度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集中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4" name="右箭头 13"/>
            <p:cNvSpPr/>
            <p:nvPr>
              <p:custDataLst>
                <p:tags r:id="rId9"/>
              </p:custDataLst>
            </p:nvPr>
          </p:nvSpPr>
          <p:spPr>
            <a:xfrm rot="5400000">
              <a:off x="12712" y="4674"/>
              <a:ext cx="1053" cy="94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08709" y="5068029"/>
            <a:ext cx="3287743" cy="737235"/>
            <a:chOff x="12949" y="5936"/>
            <a:chExt cx="6916" cy="1548"/>
          </a:xfrm>
        </p:grpSpPr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12949" y="5936"/>
              <a:ext cx="5773" cy="154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垄断组织产生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9" name="右箭头 18"/>
            <p:cNvSpPr/>
            <p:nvPr>
              <p:custDataLst>
                <p:tags r:id="rId11"/>
              </p:custDataLst>
            </p:nvPr>
          </p:nvSpPr>
          <p:spPr>
            <a:xfrm rot="10800000">
              <a:off x="18902" y="6135"/>
              <a:ext cx="963" cy="11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3"/>
          <p:cNvSpPr txBox="1"/>
          <p:nvPr>
            <p:custDataLst>
              <p:tags r:id="rId12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8"/>
          <p:cNvSpPr txBox="1"/>
          <p:nvPr>
            <p:custDataLst>
              <p:tags r:id="rId1"/>
            </p:custDataLst>
          </p:nvPr>
        </p:nvSpPr>
        <p:spPr>
          <a:xfrm>
            <a:off x="1210227" y="1484784"/>
            <a:ext cx="3080861" cy="560555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algn="ctr" defTabSz="674370" latinLnBrk="1" hangingPunct="0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、国际格局：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163761" y="1484784"/>
            <a:ext cx="6480720" cy="20642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just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资本主义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对外扩张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增强，掀起瓜分世界的狂潮。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资本主义世界市场</a:t>
            </a:r>
            <a:r>
              <a:rPr lang="zh-CN" altLang="en-US" sz="2400" b="1" dirty="0">
                <a:solidFill>
                  <a:srgbClr val="2002D6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最终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形成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；推动了社会主义运动（十月革命）和殖民地民族解放运动的发展。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造成了帝国主义国家之间政治经济发展不平衡，导致一战爆发。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  <a:p>
            <a:pPr algn="just"/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5601" name="Picture 4" descr="S30809T130440765817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376" y="2652421"/>
            <a:ext cx="4542565" cy="329469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内容占位符 98309"/>
          <p:cNvGraphicFramePr/>
          <p:nvPr>
            <p:custDataLst>
              <p:tags r:id="rId5"/>
            </p:custDataLst>
          </p:nvPr>
        </p:nvGraphicFramePr>
        <p:xfrm>
          <a:off x="5159935" y="3804549"/>
          <a:ext cx="6480719" cy="2088232"/>
        </p:xfrm>
        <a:graphic>
          <a:graphicData uri="http://schemas.openxmlformats.org/drawingml/2006/table">
            <a:tbl>
              <a:tblPr/>
              <a:tblGrid>
                <a:gridCol w="3889551"/>
                <a:gridCol w="660384"/>
                <a:gridCol w="669338"/>
                <a:gridCol w="585392"/>
                <a:gridCol w="676054"/>
              </a:tblGrid>
              <a:tr h="443906"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项         目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5715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5715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英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5715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法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5715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德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5715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美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57150">
                      <a:solidFill>
                        <a:prstClr val="black"/>
                      </a:solidFill>
                      <a:round/>
                    </a:lnR>
                    <a:lnT w="5715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467128"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1860</a:t>
                      </a: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年工业产量位次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5715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57150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428721"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1910</a:t>
                      </a: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年工业产量位次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5715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57150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748477"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1913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年殖民地面积所占位次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5715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5715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solidFill>
                            <a:srgbClr val="C57919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en-US" altLang="zh-CN" sz="2400" b="1" dirty="0">
                        <a:solidFill>
                          <a:srgbClr val="C57919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5715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solidFill>
                            <a:srgbClr val="C57919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en-US" altLang="zh-CN" sz="2400" b="1" dirty="0">
                        <a:solidFill>
                          <a:srgbClr val="C57919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5715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5715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  <a:buClr>
                          <a:schemeClr val="bg2"/>
                        </a:buClr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17" marB="25717" anchor="ctr">
                    <a:lnL w="28575">
                      <a:solidFill>
                        <a:prstClr val="black"/>
                      </a:solidFill>
                      <a:round/>
                    </a:lnL>
                    <a:lnR w="57150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5715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3"/>
          <p:cNvSpPr txBox="1"/>
          <p:nvPr>
            <p:custDataLst>
              <p:tags r:id="rId6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08131" y="1156970"/>
            <a:ext cx="463169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0020" y="5889098"/>
            <a:ext cx="4487912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ea typeface="黑体" panose="02010609060101010101" pitchFamily="49" charset="-122"/>
              </a:rPr>
              <a:t>封面故事：爱迪生：美国创新方式缔造者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64740" y="1556792"/>
            <a:ext cx="4938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说出生活中与电有关的物品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11424" y="2405642"/>
            <a:ext cx="5493385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华光楷体二_CNKI" panose="02000500000000000000" charset="-122"/>
              </a:rPr>
              <a:t>电灯、电话、电饭煲、微波炉、烤箱、电磁炉、电蒸锅/电炖锅、油烟机、榨汁机、热得快、电水壶、电热杯、电冰箱、消毒柜、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华光楷体二_CNKI" panose="02000500000000000000" charset="-122"/>
              </a:rPr>
              <a:t>洗碗机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华光楷体二_CNKI" panose="02000500000000000000" charset="-122"/>
              </a:rPr>
              <a:t>……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华光楷体二_CNKI" panose="02000500000000000000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51384" y="1754728"/>
          <a:ext cx="11109960" cy="4554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5920"/>
                <a:gridCol w="4381500"/>
                <a:gridCol w="5082540"/>
              </a:tblGrid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第一次工业革命</a:t>
                      </a:r>
                      <a:endParaRPr lang="zh-CN" altLang="en-US" sz="2000" b="1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第二次工业革命</a:t>
                      </a:r>
                      <a:endParaRPr lang="zh-CN" altLang="en-US" sz="2000" b="1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18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世纪</a:t>
                      </a: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60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年代</a:t>
                      </a: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—19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世纪中期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19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世纪六七十年代</a:t>
                      </a: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—20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世纪初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政治前提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英国确立君主立宪制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资本主义制度在世界范围内确立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理论基础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牛顿力学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电磁学理论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领先国家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英国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美、德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855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开始标志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珍妮纺纱机的发明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电力作为新能源进入生产生活领域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主要标志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改良蒸汽机的广泛应用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电力和内燃机的广泛应用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时代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蒸汽时代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电气时代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动力机器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改良的蒸汽机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电动机、内燃机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能源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煤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电力、石油</a:t>
                      </a:r>
                      <a:endParaRPr lang="zh-CN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070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2002D6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交通工具</a:t>
                      </a:r>
                      <a:endParaRPr lang="zh-CN" altLang="en-US" sz="2000" b="1">
                        <a:solidFill>
                          <a:srgbClr val="2002D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蒸汽机车</a:t>
                      </a:r>
                      <a:r>
                        <a:rPr lang="en-US" altLang="zh-CN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火车、轮船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汽车、飞机（有轨电车、拖拉机）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8" name="文本框 3"/>
          <p:cNvSpPr txBox="1"/>
          <p:nvPr>
            <p:custDataLst>
              <p:tags r:id="rId2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254" y="1025677"/>
            <a:ext cx="1871663" cy="552450"/>
            <a:chOff x="251521" y="195486"/>
            <a:chExt cx="1872208" cy="551921"/>
          </a:xfrm>
        </p:grpSpPr>
        <p:sp>
          <p:nvSpPr>
            <p:cNvPr id="9" name="AutoShap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TextBox 1"/>
            <p:cNvSpPr txBox="1"/>
            <p:nvPr>
              <p:custDataLst>
                <p:tags r:id="rId4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algn="ctr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比一比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18228" y="1678324"/>
            <a:ext cx="11160125" cy="4801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 defTabSz="899160" latinLnBrk="1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第二次工业革命的</a:t>
            </a:r>
            <a:r>
              <a:rPr lang="zh-CN" altLang="en-US" sz="36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特点</a:t>
            </a:r>
            <a:endParaRPr lang="en-US" altLang="zh-CN" sz="3600" b="1" dirty="0">
              <a:solidFill>
                <a:srgbClr val="C0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  <a:p>
            <a:pPr defTabSz="899160" latinLnBrk="1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、科学研究同工业生产紧密结合。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  <a:p>
            <a:pPr defTabSz="899160" latinLnBrk="1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、几个主要资本主义国家几乎同时发生，美、德领先。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  <a:p>
            <a:pPr defTabSz="899160" latinLnBrk="1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、德、日等后起国家两次工业革命同时进行。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  <a:p>
            <a:pPr defTabSz="899160" latinLnBrk="1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、以重工业为主导。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  <a:p>
            <a:pPr defTabSz="899160" latinLnBrk="1" hangingPunct="0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、电力、石油、煤构成三大能源。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  <a:p>
            <a:pPr defTabSz="899160" latinLnBrk="1" hangingPunct="0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、规模更大、范围更广、速度更快。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8"/>
          <p:cNvSpPr txBox="1"/>
          <p:nvPr>
            <p:custDataLst>
              <p:tags r:id="rId2"/>
            </p:custDataLst>
          </p:nvPr>
        </p:nvSpPr>
        <p:spPr>
          <a:xfrm>
            <a:off x="2855640" y="1083378"/>
            <a:ext cx="7128058" cy="499000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algn="ctr" defTabSz="674370" latinLnBrk="1" hangingPunct="0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通过比较，归纳第二次工业革命的</a:t>
            </a:r>
            <a:r>
              <a:rPr lang="zh-CN" altLang="en-US" sz="28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特点</a:t>
            </a:r>
            <a:endParaRPr lang="zh-CN" altLang="en-US" sz="2800" b="1" dirty="0"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3"/>
          <p:cNvSpPr txBox="1"/>
          <p:nvPr>
            <p:custDataLst>
              <p:tags r:id="rId3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4254" y="1025677"/>
            <a:ext cx="1871663" cy="552450"/>
            <a:chOff x="251521" y="195486"/>
            <a:chExt cx="1872208" cy="551921"/>
          </a:xfrm>
        </p:grpSpPr>
        <p:sp>
          <p:nvSpPr>
            <p:cNvPr id="10" name="AutoShap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TextBox 1"/>
            <p:cNvSpPr txBox="1"/>
            <p:nvPr>
              <p:custDataLst>
                <p:tags r:id="rId5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algn="ctr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比一比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48130"/>
          <p:cNvSpPr/>
          <p:nvPr>
            <p:custDataLst>
              <p:tags r:id="rId1"/>
            </p:custDataLst>
          </p:nvPr>
        </p:nvSpPr>
        <p:spPr>
          <a:xfrm>
            <a:off x="2741282" y="1265758"/>
            <a:ext cx="8683310" cy="523220"/>
          </a:xfrm>
          <a:prstGeom prst="rect">
            <a:avLst/>
          </a:prstGeom>
          <a:noFill/>
          <a:ln>
            <a:noFill/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讨论：第二次工业革命分别给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带来了什么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影响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6" name="矩形 48133"/>
          <p:cNvSpPr/>
          <p:nvPr>
            <p:custDataLst>
              <p:tags r:id="rId2"/>
            </p:custDataLst>
          </p:nvPr>
        </p:nvSpPr>
        <p:spPr>
          <a:xfrm>
            <a:off x="713578" y="2219445"/>
            <a:ext cx="10774228" cy="1050609"/>
          </a:xfrm>
          <a:prstGeom prst="rect">
            <a:avLst/>
          </a:prstGeom>
          <a:noFill/>
          <a:ln>
            <a:solidFill>
              <a:srgbClr val="0070C0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政治上：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帝国主义国家掀起瓜分中国的狂潮，先后发动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甲午中日战争和八国联军侵华战争，中国完全沦为半殖民地半封建社会。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62467" name="文本框 1"/>
          <p:cNvSpPr/>
          <p:nvPr>
            <p:custDataLst>
              <p:tags r:id="rId3"/>
            </p:custDataLst>
          </p:nvPr>
        </p:nvSpPr>
        <p:spPr>
          <a:xfrm>
            <a:off x="708824" y="3498087"/>
            <a:ext cx="10778982" cy="1383665"/>
          </a:xfrm>
          <a:prstGeom prst="rect">
            <a:avLst/>
          </a:prstGeom>
          <a:noFill/>
          <a:ln>
            <a:solidFill>
              <a:srgbClr val="0070C0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经济上：帝国主义的侵略由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商品输出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进入到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资本输出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阶段，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中国自给自足的封建经济进一步解体。民族资本家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“设厂自救”“实业救国”，出现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民族工业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的第一个高潮。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9" name="矩形 17"/>
          <p:cNvSpPr/>
          <p:nvPr>
            <p:custDataLst>
              <p:tags r:id="rId4"/>
            </p:custDataLst>
          </p:nvPr>
        </p:nvSpPr>
        <p:spPr>
          <a:xfrm>
            <a:off x="715422" y="5068153"/>
            <a:ext cx="10781178" cy="953135"/>
          </a:xfrm>
          <a:prstGeom prst="rect">
            <a:avLst/>
          </a:prstGeom>
          <a:noFill/>
          <a:ln>
            <a:solidFill>
              <a:srgbClr val="0070C0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思想上：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救亡图存运动高涨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（资产阶级维新派：戊戌变法；农民阶级：义和团运动；资产阶级革命派：辛亥革命）。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"/>
          <p:cNvSpPr txBox="1"/>
          <p:nvPr>
            <p:custDataLst>
              <p:tags r:id="rId5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8270" y="1220366"/>
            <a:ext cx="1871663" cy="552450"/>
            <a:chOff x="251521" y="195486"/>
            <a:chExt cx="1872208" cy="551921"/>
          </a:xfrm>
        </p:grpSpPr>
        <p:sp>
          <p:nvSpPr>
            <p:cNvPr id="12" name="AutoShape 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TextBox 1"/>
            <p:cNvSpPr txBox="1"/>
            <p:nvPr>
              <p:custDataLst>
                <p:tags r:id="rId7"/>
              </p:custDataLst>
            </p:nvPr>
          </p:nvSpPr>
          <p:spPr>
            <a:xfrm>
              <a:off x="373142" y="234641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algn="ctr" defTabSz="914400" eaLnBrk="1" fontAlgn="auto" hangingPunct="1">
                <a:buClrTx/>
                <a:buSzTx/>
                <a:buFontTx/>
                <a:buNone/>
                <a:defRPr/>
              </a:pPr>
              <a:r>
                <a:rPr lang="zh-CN" altLang="en-US" sz="2400" b="1" noProof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延伸拓展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8" dur="500" fill="hold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ldLvl="0" animBg="1"/>
      <p:bldP spid="62467" grpId="1" bldLvl="0" animBg="1"/>
      <p:bldP spid="62469" grpId="3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34"/>
          <p:cNvSpPr txBox="1"/>
          <p:nvPr>
            <p:custDataLst>
              <p:tags r:id="rId1"/>
            </p:custDataLst>
          </p:nvPr>
        </p:nvSpPr>
        <p:spPr bwMode="auto">
          <a:xfrm>
            <a:off x="2740868" y="5104752"/>
            <a:ext cx="9763844" cy="700512"/>
          </a:xfrm>
          <a:prstGeom prst="rect">
            <a:avLst/>
          </a:prstGeom>
          <a:noFill/>
        </p:spPr>
        <p:txBody>
          <a:bodyPr wrap="square" lIns="119780" tIns="62286" rIns="119780" bIns="62286"/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）科技是一把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双刃剑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，发展科技的同时要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保护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环境。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  <a:p>
            <a:pPr algn="ctr" latinLnBrk="0">
              <a:lnSpc>
                <a:spcPct val="150000"/>
              </a:lnSpc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</p:txBody>
      </p:sp>
      <p:sp>
        <p:nvSpPr>
          <p:cNvPr id="21" name="TextBox 36"/>
          <p:cNvSpPr txBox="1"/>
          <p:nvPr>
            <p:custDataLst>
              <p:tags r:id="rId2"/>
            </p:custDataLst>
          </p:nvPr>
        </p:nvSpPr>
        <p:spPr bwMode="auto">
          <a:xfrm>
            <a:off x="2736304" y="4125628"/>
            <a:ext cx="8529320" cy="642620"/>
          </a:xfrm>
          <a:prstGeom prst="rect">
            <a:avLst/>
          </a:prstGeom>
          <a:noFill/>
        </p:spPr>
        <p:txBody>
          <a:bodyPr wrap="square" lIns="119780" tIns="62286" rIns="119780" bIns="62286"/>
          <a:lstStyle/>
          <a:p>
            <a:pPr eaLnBrk="1" latinLnBrk="0" hangingPunct="1">
              <a:spcBef>
                <a:spcPts val="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）要学习科学家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勇于创新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的精神品质。</a:t>
            </a:r>
            <a:endParaRPr kumimoji="1" lang="zh-CN" altLang="en-US" sz="2800" b="1" dirty="0">
              <a:solidFill>
                <a:srgbClr val="8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l" latinLnBrk="0">
              <a:lnSpc>
                <a:spcPct val="120000"/>
              </a:lnSpc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</p:txBody>
      </p:sp>
      <p:sp>
        <p:nvSpPr>
          <p:cNvPr id="19" name="TextBox 38"/>
          <p:cNvSpPr txBox="1"/>
          <p:nvPr>
            <p:custDataLst>
              <p:tags r:id="rId3"/>
            </p:custDataLst>
          </p:nvPr>
        </p:nvSpPr>
        <p:spPr bwMode="auto">
          <a:xfrm>
            <a:off x="2736939" y="2982504"/>
            <a:ext cx="8528685" cy="666115"/>
          </a:xfrm>
          <a:prstGeom prst="rect">
            <a:avLst/>
          </a:prstGeom>
          <a:noFill/>
        </p:spPr>
        <p:txBody>
          <a:bodyPr wrap="square" lIns="119780" tIns="62286" rIns="119780" bIns="62286">
            <a:normAutofit/>
          </a:bodyPr>
          <a:lstStyle/>
          <a:p>
            <a:pPr algn="l" defTabSz="1219835" eaLnBrk="1" latinLnBrk="0" hangingPunct="1">
              <a:buFont typeface="Arial" panose="020B0604020202020204" pitchFamily="34" charset="0"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）要主动融入世界潮流，坚持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对外开放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zh-CN" altLang="en-US" sz="2800" b="1" dirty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TextBox 40"/>
          <p:cNvSpPr txBox="1"/>
          <p:nvPr>
            <p:custDataLst>
              <p:tags r:id="rId4"/>
            </p:custDataLst>
          </p:nvPr>
        </p:nvSpPr>
        <p:spPr bwMode="auto">
          <a:xfrm>
            <a:off x="2736939" y="1890484"/>
            <a:ext cx="8732455" cy="627380"/>
          </a:xfrm>
          <a:prstGeom prst="rect">
            <a:avLst/>
          </a:prstGeom>
          <a:noFill/>
        </p:spPr>
        <p:txBody>
          <a:bodyPr wrap="square" lIns="119780" tIns="62286" rIns="119780" bIns="62286"/>
          <a:lstStyle/>
          <a:p>
            <a:pPr algn="l" eaLnBrk="1" latinLnBrk="0" hangingPunct="1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）科技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是第一生产力，科技推动社会进步。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70292" y="2838487"/>
            <a:ext cx="1769324" cy="2822761"/>
            <a:chOff x="17085" y="410"/>
            <a:chExt cx="1746" cy="3606"/>
          </a:xfrm>
        </p:grpSpPr>
        <p:pic>
          <p:nvPicPr>
            <p:cNvPr id="205832" name="图片 1" descr="C:/Users/hu/AppData/Local/Temp/kaimatting_20191031172140/output_20191031172146..pngoutput_20191031172146."/>
            <p:cNvPicPr>
              <a:picLocks noGrp="1"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7085" y="410"/>
              <a:ext cx="1746" cy="36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 rot="1260000">
              <a:off x="17308" y="579"/>
              <a:ext cx="1470" cy="863"/>
            </a:xfrm>
            <a:prstGeom prst="rect">
              <a:avLst/>
            </a:prstGeom>
            <a:noFill/>
          </p:spPr>
          <p:txBody>
            <a:bodyPr wrap="square" lIns="121999" tIns="61000" rIns="121999" bIns="61000" rtlCol="0">
              <a:spAutoFit/>
            </a:bodyPr>
            <a:lstStyle/>
            <a:p>
              <a:pPr algn="ctr"/>
              <a:r>
                <a:rPr lang="zh-CN" altLang="en-US" sz="3600" b="1" dirty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启示</a:t>
              </a:r>
              <a:endParaRPr lang="zh-CN" altLang="en-US" sz="36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4" name="文本框 3"/>
          <p:cNvSpPr txBox="1"/>
          <p:nvPr>
            <p:custDataLst>
              <p:tags r:id="rId8"/>
            </p:custDataLst>
          </p:nvPr>
        </p:nvSpPr>
        <p:spPr>
          <a:xfrm>
            <a:off x="3791585" y="116632"/>
            <a:ext cx="4872355" cy="64262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  <a:sym typeface="+mn-ea"/>
              </a:rPr>
              <a:t>化学工业和新材料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8270" y="1220366"/>
            <a:ext cx="1871663" cy="552450"/>
            <a:chOff x="251521" y="195486"/>
            <a:chExt cx="1872208" cy="551921"/>
          </a:xfrm>
        </p:grpSpPr>
        <p:sp>
          <p:nvSpPr>
            <p:cNvPr id="16" name="AutoShap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TextBox 1"/>
            <p:cNvSpPr txBox="1"/>
            <p:nvPr>
              <p:custDataLst>
                <p:tags r:id="rId10"/>
              </p:custDataLst>
            </p:nvPr>
          </p:nvSpPr>
          <p:spPr>
            <a:xfrm>
              <a:off x="373142" y="234641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algn="ctr" defTabSz="914400" eaLnBrk="1" fontAlgn="auto" hangingPunct="1">
                <a:buClrTx/>
                <a:buSzTx/>
                <a:buFontTx/>
                <a:buNone/>
                <a:defRPr/>
              </a:pPr>
              <a:r>
                <a:rPr lang="zh-CN" altLang="en-US" sz="2400" b="1" noProof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延伸拓展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1" grpId="0"/>
      <p:bldP spid="21" grpId="1"/>
      <p:bldP spid="19" grpId="0"/>
      <p:bldP spid="19" grpId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052830"/>
            <a:ext cx="9772650" cy="5251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09531" y="1482987"/>
            <a:ext cx="9838997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1</a:t>
            </a:r>
            <a:r>
              <a:rPr lang="en-US" altLang="zh-CN" sz="2800" kern="100" spc="-1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观察世界石油产量柱状图，</a:t>
            </a:r>
            <a:r>
              <a:rPr lang="en-US" altLang="zh-CN" sz="2800" kern="1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导致这一时期石油产量发生变化的主要原因是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（　</a:t>
            </a:r>
            <a:r>
              <a:rPr lang="en-US" altLang="zh-CN" sz="2800" kern="1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　）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0" name="My Shap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39" y="2852269"/>
            <a:ext cx="4261523" cy="2749929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95400" y="3055600"/>
            <a:ext cx="753935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31800" hangingPunct="0"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A</a:t>
            </a:r>
            <a:r>
              <a:rPr lang="en-US" altLang="zh-CN" sz="2800" kern="100" dirty="0" err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．现代化学工业产生</a:t>
            </a:r>
            <a:r>
              <a:rPr lang="en-US" altLang="zh-CN" sz="2800" kern="1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   </a:t>
            </a:r>
            <a:endParaRPr lang="en-US" altLang="zh-CN" sz="2800" kern="100" dirty="0" smtClean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indent="431800" hangingPunct="0"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B</a:t>
            </a:r>
            <a:r>
              <a:rPr lang="en-US" altLang="zh-CN" sz="2800" kern="100" dirty="0" err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．棉纺织业的兴盛</a:t>
            </a:r>
            <a:endParaRPr lang="en-US" altLang="zh-CN" sz="2800" kern="1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indent="431800" hangingPunct="0"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C</a:t>
            </a:r>
            <a:r>
              <a:rPr lang="en-US" altLang="zh-CN" sz="2800" kern="100" dirty="0" err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．电力能源的运用</a:t>
            </a:r>
            <a:r>
              <a:rPr lang="en-US" altLang="zh-CN" sz="2800" kern="1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       </a:t>
            </a:r>
            <a:endParaRPr lang="en-US" altLang="zh-CN" sz="2800" kern="100" dirty="0" smtClean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indent="431800" hangingPunct="0"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D</a:t>
            </a:r>
            <a:r>
              <a:rPr lang="en-US" altLang="zh-CN" sz="2800" kern="100" dirty="0" err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．钢铁工业的发展</a:t>
            </a:r>
            <a:endParaRPr lang="en-US" altLang="zh-CN" sz="2800" kern="1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3817843" y="2120662"/>
            <a:ext cx="455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79376" y="1124744"/>
            <a:ext cx="11457940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2.第一次和第二次工业革命是衔接并交错在一起的，19世纪70年代兴起的第二次工业革命，企业加大资助基础研究和应用研究，科学盈利的真正神秘性在工业中的成长孕育达到了一定程度。材料表明，第二次工业革命的显著特点（　</a:t>
            </a:r>
            <a:r>
              <a:rPr lang="en-US" altLang="zh-CN" sz="2800" kern="1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　</a:t>
            </a:r>
            <a:r>
              <a:rPr lang="en-US" altLang="zh-CN" sz="2800" kern="1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）</a:t>
            </a:r>
            <a:endParaRPr lang="en-US" altLang="zh-CN" sz="2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marL="431800" indent="-323850" hangingPunct="0">
              <a:lnSpc>
                <a:spcPct val="150000"/>
              </a:lnSpc>
            </a:pPr>
            <a:r>
              <a:rPr lang="en-US" altLang="zh-CN" sz="2800" kern="100" dirty="0" err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A．范围广规模大进展快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                             </a:t>
            </a:r>
            <a:endParaRPr lang="en-US" altLang="zh-CN" sz="2800" kern="100" dirty="0" smtClean="0"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 marL="431800" indent="-323850" hangingPunct="0">
              <a:lnSpc>
                <a:spcPct val="150000"/>
              </a:lnSpc>
            </a:pPr>
            <a:r>
              <a:rPr lang="en-US" altLang="zh-CN" sz="2800" kern="100" dirty="0" err="1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B</a:t>
            </a:r>
            <a:r>
              <a:rPr lang="en-US" altLang="zh-CN" sz="2800" kern="100" dirty="0" err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．推动了人类历史发展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marL="431800" indent="-323850" hangingPunct="0">
              <a:lnSpc>
                <a:spcPct val="150000"/>
              </a:lnSpc>
            </a:pPr>
            <a:r>
              <a:rPr lang="en-US" altLang="zh-CN" sz="2800" kern="100" dirty="0" err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C．改变了人们生活方式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                             </a:t>
            </a:r>
            <a:endParaRPr lang="en-US" altLang="zh-CN" sz="2800" kern="100" dirty="0" smtClean="0"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 marL="431800" indent="-323850" hangingPunct="0">
              <a:lnSpc>
                <a:spcPct val="150000"/>
              </a:lnSpc>
            </a:pPr>
            <a:r>
              <a:rPr lang="en-US" altLang="zh-CN" sz="2800" kern="100" dirty="0" err="1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D</a:t>
            </a:r>
            <a:r>
              <a:rPr lang="en-US" altLang="zh-CN" sz="2800" kern="100" dirty="0" err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．科技与生产紧密结合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3658780" y="3019386"/>
            <a:ext cx="4552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23956" y="3189068"/>
            <a:ext cx="5901691" cy="64389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完成本课课后练习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28265" y="1990883"/>
            <a:ext cx="10431442" cy="2645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第</a:t>
            </a:r>
            <a:r>
              <a:rPr lang="en-US" altLang="zh-CN" sz="60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5</a:t>
            </a:r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课</a:t>
            </a:r>
            <a:endParaRPr lang="en-US" altLang="zh-CN" sz="6000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第二</a:t>
            </a: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次</a:t>
            </a:r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工业革命</a:t>
            </a:r>
            <a:endParaRPr lang="zh-CN" altLang="en-US" sz="6000" b="1" dirty="0"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31504" y="1052735"/>
            <a:ext cx="941694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第二单元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第二次工业革命和近代科学文化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5361"/>
          <p:cNvSpPr/>
          <p:nvPr>
            <p:custDataLst>
              <p:tags r:id="rId2"/>
            </p:custDataLst>
          </p:nvPr>
        </p:nvSpPr>
        <p:spPr>
          <a:xfrm>
            <a:off x="356969" y="5226631"/>
            <a:ext cx="11538865" cy="11137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 cap="flat" cmpd="sng">
            <a:noFill/>
            <a:prstDash val="sysDash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3D1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第二</a:t>
            </a:r>
            <a:r>
              <a:rPr lang="zh-CN" altLang="en-US" sz="2400" b="1" dirty="0">
                <a:solidFill>
                  <a:srgbClr val="3D1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次工业革命</a:t>
            </a:r>
            <a:r>
              <a:rPr sz="2400" b="1" dirty="0">
                <a:solidFill>
                  <a:srgbClr val="3D1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：</a:t>
            </a:r>
            <a:r>
              <a:rPr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19世纪六七十年代</a:t>
            </a:r>
            <a:r>
              <a:rPr sz="24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，各种新技术、新发明层出不穷，并被迅速应用于工业生产，大大促进了工业的发展，这就是第二次工业革命。也叫“</a:t>
            </a:r>
            <a:r>
              <a:rPr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电力革命</a:t>
            </a:r>
            <a:r>
              <a:rPr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。</a:t>
            </a:r>
            <a:endParaRPr sz="24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9376" y="1171373"/>
            <a:ext cx="11278870" cy="5016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200000"/>
              </a:lnSpc>
            </a:pP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1.知道第二次工业革命的背景、时间、重要标志及影响。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了解握第二次工业革命的重大成就：电力方面的重大发明</a:t>
            </a:r>
            <a:endParaRPr kumimoji="0" lang="zh-CN" sz="3200" b="1" i="0" u="none" strike="noStrike" cap="none" spc="0" normalizeH="0" baseline="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知道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内燃机和交通工具的发展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知道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化学工业和新材料，掌握第二次工业革命的影响。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4.培养学生崇尚科学的意识，树立不畏艰难、勇于实践创新的科学态度。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文本框 1"/>
          <p:cNvSpPr txBox="1"/>
          <p:nvPr>
            <p:custDataLst>
              <p:tags r:id="rId1"/>
            </p:custDataLst>
          </p:nvPr>
        </p:nvSpPr>
        <p:spPr>
          <a:xfrm>
            <a:off x="4655820" y="116632"/>
            <a:ext cx="335534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电的应用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32362" y="1645797"/>
            <a:ext cx="7241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结合材料，说明第二次工业革命兴起的条件有哪些？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51384" y="975360"/>
            <a:ext cx="578210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5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一、第二次工业革命的</a:t>
            </a:r>
            <a:r>
              <a:rPr lang="zh-CN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兴起的条件</a:t>
            </a:r>
            <a:endParaRPr lang="zh-CN" altLang="zh-CN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5361"/>
          <p:cNvSpPr/>
          <p:nvPr>
            <p:custDataLst>
              <p:tags r:id="rId4"/>
            </p:custDataLst>
          </p:nvPr>
        </p:nvSpPr>
        <p:spPr>
          <a:xfrm>
            <a:off x="632362" y="2300019"/>
            <a:ext cx="11017250" cy="3793277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B42B1A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改革或革命的方式建立了强有力的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政权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，劳动力被大量解放出来；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蒸汽机造就大量财富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，驱使资产阶级奔走于全球各地，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原料、市场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均来自遥远的地区；蒸汽机激发了人的需求，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新技术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新发明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层出不穷。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摘自王思德《世界近代史》</a:t>
            </a:r>
            <a:endParaRPr lang="zh-CN" altLang="en-US" sz="3200" b="1" dirty="0">
              <a:solidFill>
                <a:srgbClr val="3D10FC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5" name="圆角矩形标注 124"/>
          <p:cNvSpPr/>
          <p:nvPr>
            <p:custDataLst>
              <p:tags r:id="rId5"/>
            </p:custDataLst>
          </p:nvPr>
        </p:nvSpPr>
        <p:spPr>
          <a:xfrm>
            <a:off x="714127" y="1656921"/>
            <a:ext cx="3239967" cy="1328023"/>
          </a:xfrm>
          <a:prstGeom prst="wedgeRoundRectCallout">
            <a:avLst>
              <a:gd name="adj1" fmla="val 57514"/>
              <a:gd name="adj2" fmla="val 68488"/>
              <a:gd name="adj3" fmla="val 16667"/>
            </a:avLst>
          </a:prstGeom>
          <a:solidFill>
            <a:srgbClr val="8E3432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②经济基础：第一次工业革命促进资本主义经济迅速发展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" name="圆角矩形标注 125"/>
          <p:cNvSpPr/>
          <p:nvPr>
            <p:custDataLst>
              <p:tags r:id="rId6"/>
            </p:custDataLst>
          </p:nvPr>
        </p:nvSpPr>
        <p:spPr>
          <a:xfrm>
            <a:off x="1631504" y="5517232"/>
            <a:ext cx="3522514" cy="919401"/>
          </a:xfrm>
          <a:prstGeom prst="wedgeRoundRectCallout">
            <a:avLst>
              <a:gd name="adj1" fmla="val -29464"/>
              <a:gd name="adj2" fmla="val -84998"/>
              <a:gd name="adj3" fmla="val 16667"/>
            </a:avLst>
          </a:prstGeom>
          <a:solidFill>
            <a:srgbClr val="8E3432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④技术支持：自然科学研究取得重大突破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"/>
          <p:cNvSpPr txBox="1"/>
          <p:nvPr>
            <p:custDataLst>
              <p:tags r:id="rId7"/>
            </p:custDataLst>
          </p:nvPr>
        </p:nvSpPr>
        <p:spPr>
          <a:xfrm>
            <a:off x="10200005" y="956945"/>
            <a:ext cx="1511935" cy="4591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lIns="91436" tIns="45718" rIns="91436" bIns="45718">
            <a:spAutoFit/>
          </a:bodyPr>
          <a:lstStyle/>
          <a:p>
            <a:pPr marR="0" defTabSz="914400" eaLnBrk="1" fontAlgn="auto" hangingPunct="1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材料研读</a:t>
            </a:r>
            <a:endParaRPr kumimoji="0" lang="zh-CN" altLang="en-US" sz="2400" b="1" kern="1200" cap="none" spc="0" normalizeH="0" baseline="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圆角矩形标注 125"/>
          <p:cNvSpPr/>
          <p:nvPr>
            <p:custDataLst>
              <p:tags r:id="rId8"/>
            </p:custDataLst>
          </p:nvPr>
        </p:nvSpPr>
        <p:spPr>
          <a:xfrm>
            <a:off x="5816558" y="4455032"/>
            <a:ext cx="4014782" cy="919401"/>
          </a:xfrm>
          <a:prstGeom prst="wedgeRoundRectCallout">
            <a:avLst>
              <a:gd name="adj1" fmla="val -107946"/>
              <a:gd name="adj2" fmla="val -50053"/>
              <a:gd name="adj3" fmla="val 16667"/>
            </a:avLst>
          </a:prstGeom>
          <a:solidFill>
            <a:srgbClr val="8E3432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rPr>
              <a:t>市场、原料等条件：资本主义世界市场初步形成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</p:txBody>
      </p:sp>
      <p:sp>
        <p:nvSpPr>
          <p:cNvPr id="6" name="圆角矩形标注 124"/>
          <p:cNvSpPr/>
          <p:nvPr>
            <p:custDataLst>
              <p:tags r:id="rId9"/>
            </p:custDataLst>
          </p:nvPr>
        </p:nvSpPr>
        <p:spPr>
          <a:xfrm>
            <a:off x="7823949" y="957229"/>
            <a:ext cx="3625553" cy="919401"/>
          </a:xfrm>
          <a:prstGeom prst="wedgeRoundRectCallout">
            <a:avLst>
              <a:gd name="adj1" fmla="val -56357"/>
              <a:gd name="adj2" fmla="val 116153"/>
              <a:gd name="adj3" fmla="val 16667"/>
            </a:avLst>
          </a:prstGeom>
          <a:solidFill>
            <a:srgbClr val="8E3432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①政治基础：资产阶级统治在世界范围内确立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125" grpId="0" bldLvl="0" animBg="1"/>
      <p:bldP spid="126" grpId="0" bldLvl="0" animBg="1"/>
      <p:bldP spid="12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689504" y="1188368"/>
            <a:ext cx="3796665" cy="6756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60998" tIns="60998" rIns="60998" bIns="60998" numCol="1" spcCol="50833" rtlCol="0" anchor="t" forceAA="0">
            <a:spAutoFit/>
          </a:bodyPr>
          <a:lstStyle/>
          <a:p>
            <a:pPr defTabSz="1219835" fontAlgn="auto" latinLnBrk="1" hangingPunct="0"/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19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世纪六七十年代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485738" y="1131428"/>
            <a:ext cx="110271" cy="408933"/>
          </a:xfrm>
          <a:prstGeom prst="rect">
            <a:avLst/>
          </a:prstGeom>
          <a:solidFill>
            <a:srgbClr val="F9C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8"/>
          <p:cNvSpPr txBox="1"/>
          <p:nvPr>
            <p:custDataLst>
              <p:tags r:id="rId3"/>
            </p:custDataLst>
          </p:nvPr>
        </p:nvSpPr>
        <p:spPr>
          <a:xfrm>
            <a:off x="673577" y="1815624"/>
            <a:ext cx="1726406" cy="437445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33727" tIns="33727" rIns="33727" bIns="33727" numCol="1" spcCol="37475" rtlCol="0" anchor="t" forceAA="0">
            <a:spAutoFit/>
          </a:bodyPr>
          <a:lstStyle/>
          <a:p>
            <a:pPr algn="ctr" defTabSz="674370" latinLnBrk="1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起止时间：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2783364" y="1791177"/>
            <a:ext cx="588597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674370" latinLnBrk="1" hangingPunct="0"/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19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世纪六七十年代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——19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世纪末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20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世纪初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803084" y="2580312"/>
            <a:ext cx="588597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674370" latinLnBrk="1" hangingPunct="0"/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电力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作为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新能源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进入生产生活领域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文本框 18"/>
          <p:cNvSpPr txBox="1"/>
          <p:nvPr>
            <p:custDataLst>
              <p:tags r:id="rId6"/>
            </p:custDataLst>
          </p:nvPr>
        </p:nvSpPr>
        <p:spPr>
          <a:xfrm>
            <a:off x="670937" y="2564552"/>
            <a:ext cx="1961520" cy="460148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969" tIns="44969" rIns="44969" bIns="44969" numCol="1" spcCol="37475" rtlCol="0" anchor="t" forceAA="0">
            <a:spAutoFit/>
          </a:bodyPr>
          <a:lstStyle/>
          <a:p>
            <a:pPr defTabSz="899160" latinLnBrk="1" hangingPunct="0"/>
            <a:r>
              <a:rPr lang="zh-CN" altLang="en-US" sz="24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最显著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成就：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文本框 18"/>
          <p:cNvSpPr txBox="1"/>
          <p:nvPr>
            <p:custDataLst>
              <p:tags r:id="rId7"/>
            </p:custDataLst>
          </p:nvPr>
        </p:nvSpPr>
        <p:spPr>
          <a:xfrm>
            <a:off x="673577" y="3456139"/>
            <a:ext cx="1648335" cy="460148"/>
          </a:xfrm>
          <a:prstGeom prst="rect">
            <a:avLst/>
          </a:prstGeom>
          <a:solidFill>
            <a:schemeClr val="bg1"/>
          </a:solidFill>
          <a:ln w="25400" cap="flat">
            <a:solidFill>
              <a:srgbClr val="C00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969" tIns="44969" rIns="44969" bIns="44969" numCol="1" spcCol="37475" rtlCol="0" anchor="t" forceAA="0">
            <a:spAutoFit/>
          </a:bodyPr>
          <a:lstStyle/>
          <a:p>
            <a:pPr algn="ctr" defTabSz="899160" latinLnBrk="1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理论基础：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2783364" y="3456139"/>
            <a:ext cx="6620351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899160" latinLnBrk="1" hangingPunct="0"/>
            <a:r>
              <a:rPr 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1831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年，英国科学家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uFill>
                  <a:solidFill>
                    <a:srgbClr val="2002D6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法拉第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发现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uFill>
                  <a:solidFill>
                    <a:srgbClr val="2002D6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电磁感应现象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。（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电磁学理论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9" name="组合 10"/>
          <p:cNvGrpSpPr/>
          <p:nvPr/>
        </p:nvGrpSpPr>
        <p:grpSpPr>
          <a:xfrm>
            <a:off x="9768740" y="1011411"/>
            <a:ext cx="1871663" cy="552450"/>
            <a:chOff x="251521" y="195486"/>
            <a:chExt cx="1872208" cy="551921"/>
          </a:xfrm>
        </p:grpSpPr>
        <p:sp>
          <p:nvSpPr>
            <p:cNvPr id="20" name="AutoShap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51521" y="195486"/>
              <a:ext cx="1872208" cy="551921"/>
            </a:xfrm>
            <a:prstGeom prst="homePlate">
              <a:avLst>
                <a:gd name="adj" fmla="val 4890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8F8F8"/>
              </a:solidFill>
              <a:miter lim="800000"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91407" tIns="45703" rIns="91407" bIns="45703" anchor="ctr">
              <a:sp3d extrusionH="57150">
                <a:bevelT w="38100" h="38100"/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TextBox 1"/>
            <p:cNvSpPr txBox="1"/>
            <p:nvPr>
              <p:custDataLst>
                <p:tags r:id="rId10"/>
              </p:custDataLst>
            </p:nvPr>
          </p:nvSpPr>
          <p:spPr>
            <a:xfrm>
              <a:off x="395537" y="217258"/>
              <a:ext cx="1512168" cy="458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436" tIns="45718" rIns="91436" bIns="45718">
              <a:spAutoFit/>
            </a:bodyPr>
            <a:lstStyle/>
            <a:p>
              <a:pPr marR="0" defTabSz="914400" eaLnBrk="1" fontAlgn="auto" hangingPunct="1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自主学习</a:t>
              </a:r>
              <a:endParaRPr kumimoji="0" lang="zh-CN" altLang="en-US" sz="24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4772" y="4396046"/>
            <a:ext cx="9783445" cy="1974880"/>
            <a:chOff x="991581" y="2931790"/>
            <a:chExt cx="6012960" cy="2350504"/>
          </a:xfrm>
        </p:grpSpPr>
        <p:pic>
          <p:nvPicPr>
            <p:cNvPr id="22" name="Picture 3" descr="未标题-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 l="1313" t="2365" r="2757" b="946"/>
            <a:stretch>
              <a:fillRect/>
            </a:stretch>
          </p:blipFill>
          <p:spPr>
            <a:xfrm>
              <a:off x="991581" y="3016768"/>
              <a:ext cx="2952328" cy="20292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/>
            <p:cNvSpPr txBox="1"/>
            <p:nvPr>
              <p:custDataLst>
                <p:tags r:id="rId13"/>
              </p:custDataLst>
            </p:nvPr>
          </p:nvSpPr>
          <p:spPr>
            <a:xfrm>
              <a:off x="4173746" y="4404836"/>
              <a:ext cx="2830795" cy="877458"/>
            </a:xfrm>
            <a:prstGeom prst="rect">
              <a:avLst/>
            </a:prstGeom>
            <a:noFill/>
            <a:ln w="12700" cmpd="sng">
              <a:noFill/>
              <a:prstDash val="lgDashDotDot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法拉第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电气时代奠基人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c03fd543f0bf1769a65005.jpg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rcRect t="6730"/>
            <a:stretch>
              <a:fillRect/>
            </a:stretch>
          </p:blipFill>
          <p:spPr>
            <a:xfrm>
              <a:off x="4968907" y="2931790"/>
              <a:ext cx="1106414" cy="1473046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27" name="文本框 26"/>
          <p:cNvSpPr txBox="1"/>
          <p:nvPr>
            <p:custDataLst>
              <p:tags r:id="rId16"/>
            </p:custDataLst>
          </p:nvPr>
        </p:nvSpPr>
        <p:spPr>
          <a:xfrm>
            <a:off x="467433" y="977511"/>
            <a:ext cx="5451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5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二、第二次工业革命的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概况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1"/>
          <p:cNvSpPr txBox="1"/>
          <p:nvPr>
            <p:custDataLst>
              <p:tags r:id="rId17"/>
            </p:custDataLst>
          </p:nvPr>
        </p:nvSpPr>
        <p:spPr>
          <a:xfrm>
            <a:off x="4655820" y="116632"/>
            <a:ext cx="335534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电的应用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bldLvl="0" animBg="1"/>
      <p:bldP spid="14" grpId="0" animBg="1"/>
      <p:bldP spid="14" grpId="1" bldLvl="0" animBg="1"/>
      <p:bldP spid="18" grpId="0" animBg="1"/>
      <p:bldP spid="18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551656" y="1556862"/>
            <a:ext cx="8502968" cy="43858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发明了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发电机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世纪</a:t>
            </a:r>
            <a:r>
              <a:rPr 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70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年代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电力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开始作为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动力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带动机器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5362" name="Picture 3" descr="Phonograph01s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6744335" y="2225675"/>
            <a:ext cx="2441734" cy="179593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19"/>
          <p:cNvGrpSpPr/>
          <p:nvPr/>
        </p:nvGrpSpPr>
        <p:grpSpPr>
          <a:xfrm>
            <a:off x="6959600" y="4293394"/>
            <a:ext cx="4499617" cy="1797742"/>
            <a:chOff x="9013" y="6959"/>
            <a:chExt cx="9977" cy="4417"/>
          </a:xfrm>
        </p:grpSpPr>
        <p:sp>
          <p:nvSpPr>
            <p:cNvPr id="76" name="矩形 75"/>
            <p:cNvSpPr/>
            <p:nvPr>
              <p:custDataLst>
                <p:tags r:id="rId4"/>
              </p:custDataLst>
            </p:nvPr>
          </p:nvSpPr>
          <p:spPr>
            <a:xfrm>
              <a:off x="14615" y="7268"/>
              <a:ext cx="4375" cy="3857"/>
            </a:xfrm>
            <a:prstGeom prst="rect">
              <a:avLst/>
            </a:prstGeom>
            <a:ln w="19050"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just" defTabSz="685800"/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电动机是把</a:t>
              </a:r>
              <a:r>
                <a:rPr lang="zh-CN" altLang="en-US" sz="24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电能转换成机械能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的一种设备。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61" name="Picture 2" descr="snap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9013" y="6959"/>
              <a:ext cx="5373" cy="44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9469891" y="2205015"/>
            <a:ext cx="1973120" cy="1938992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 defTabSz="685800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发电机是把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其他形式的能源转换成电能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的机械设备。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529920" y="4170275"/>
            <a:ext cx="5420360" cy="2156460"/>
            <a:chOff x="9005" y="3083"/>
            <a:chExt cx="8397" cy="4041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rcRect t="10696"/>
            <a:stretch>
              <a:fillRect/>
            </a:stretch>
          </p:blipFill>
          <p:spPr>
            <a:xfrm>
              <a:off x="9005" y="3083"/>
              <a:ext cx="3872" cy="404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13146" y="3481"/>
              <a:ext cx="4256" cy="224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 rtlCol="0" anchor="t">
              <a:spAutoFit/>
            </a:bodyPr>
            <a:lstStyle/>
            <a:p>
              <a:pPr algn="just" defTabSz="685800"/>
              <a:r>
                <a:rPr 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1873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年，</a:t>
              </a:r>
              <a:r>
                <a:rPr lang="zh-CN" altLang="en-US" sz="24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比利时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科学家</a:t>
              </a:r>
              <a:r>
                <a:rPr lang="zh-CN" altLang="en-US" sz="24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格拉姆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发明</a:t>
              </a:r>
              <a:r>
                <a:rPr lang="zh-CN" altLang="en-US" sz="24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实用性</a:t>
              </a:r>
              <a:r>
                <a:rPr lang="zh-CN" altLang="en-US" sz="2400" b="1" dirty="0">
                  <a:solidFill>
                    <a:srgbClr val="C00000"/>
                  </a:solidFill>
                  <a:highlight>
                    <a:srgbClr val="FFFF00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电动机</a:t>
              </a:r>
              <a:endPara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2" name="组合 15"/>
          <p:cNvGrpSpPr/>
          <p:nvPr/>
        </p:nvGrpSpPr>
        <p:grpSpPr>
          <a:xfrm>
            <a:off x="551656" y="2060575"/>
            <a:ext cx="5322570" cy="1969820"/>
            <a:chOff x="534" y="3933"/>
            <a:chExt cx="8346" cy="4127"/>
          </a:xfrm>
        </p:grpSpPr>
        <p:sp>
          <p:nvSpPr>
            <p:cNvPr id="33" name="矩形 32"/>
            <p:cNvSpPr/>
            <p:nvPr>
              <p:custDataLst>
                <p:tags r:id="rId11"/>
              </p:custDataLst>
            </p:nvPr>
          </p:nvSpPr>
          <p:spPr>
            <a:xfrm>
              <a:off x="4646" y="4039"/>
              <a:ext cx="4234" cy="328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 rtlCol="0" anchor="t">
              <a:spAutoFit/>
            </a:bodyPr>
            <a:lstStyle/>
            <a:p>
              <a:pPr algn="just" defTabSz="685800"/>
              <a:r>
                <a:rPr 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1866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年，</a:t>
              </a:r>
              <a:r>
                <a:rPr lang="zh-CN" altLang="en-US" sz="24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德国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工程师</a:t>
              </a:r>
              <a:r>
                <a:rPr lang="zh-CN" altLang="en-US" sz="24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西门子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制成了世界上</a:t>
              </a:r>
              <a:r>
                <a:rPr lang="zh-CN" altLang="en-US" sz="24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第一台实用性</a:t>
              </a:r>
              <a:r>
                <a:rPr lang="zh-CN" altLang="en-US" sz="2400" b="1" dirty="0">
                  <a:solidFill>
                    <a:srgbClr val="C00000"/>
                  </a:solidFill>
                  <a:highlight>
                    <a:srgbClr val="FFFF00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发电机</a:t>
              </a:r>
              <a:r>
                <a:rPr lang="zh-CN" altLang="en-US" sz="2400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  </a:t>
              </a:r>
              <a:r>
                <a:rPr lang="zh-CN" altLang="en-US" sz="2400" b="1" dirty="0">
                  <a:solidFill>
                    <a:srgbClr val="FFFF00"/>
                  </a:solidFill>
                  <a:latin typeface="汉仪中圆简" panose="02010609000101010101" charset="-122"/>
                  <a:ea typeface="汉仪中圆简" panose="02010609000101010101" charset="-122"/>
                  <a:cs typeface="汉仪中圆简" panose="02010609000101010101" charset="-122"/>
                  <a:sym typeface="+mn-ea"/>
                </a:rPr>
                <a:t>     </a:t>
              </a:r>
              <a:endParaRPr lang="zh-CN" altLang="en-US" sz="2400" b="1" dirty="0">
                <a:solidFill>
                  <a:srgbClr val="FFFF00"/>
                </a:solidFill>
                <a:latin typeface="汉仪中圆简" panose="02010609000101010101" charset="-122"/>
                <a:ea typeface="汉仪中圆简" panose="02010609000101010101" charset="-122"/>
                <a:cs typeface="汉仪中圆简" panose="02010609000101010101" charset="-122"/>
                <a:sym typeface="+mn-ea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rcRect l="5846" t="5862" r="5778"/>
            <a:stretch>
              <a:fillRect/>
            </a:stretch>
          </p:blipFill>
          <p:spPr>
            <a:xfrm>
              <a:off x="534" y="3933"/>
              <a:ext cx="3885" cy="4127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560607" y="1026649"/>
            <a:ext cx="2023745" cy="460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674370" latinLnBrk="1" hangingPunct="0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rPr>
              <a:t>电的广泛应用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文本框 1"/>
          <p:cNvSpPr txBox="1"/>
          <p:nvPr>
            <p:custDataLst>
              <p:tags r:id="rId15"/>
            </p:custDataLst>
          </p:nvPr>
        </p:nvSpPr>
        <p:spPr>
          <a:xfrm>
            <a:off x="4655820" y="116632"/>
            <a:ext cx="335534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电的应用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442536" y="980728"/>
            <a:ext cx="11347450" cy="122394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2002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美国发明家爱迪生发明了耐用的白炽灯泡（电灯）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、碱性蓄电池、电影摄影机和放映机；在纽约建立了美国第一座火力发电站，促进了电灯的广泛使用。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4655" y="2362835"/>
            <a:ext cx="7026275" cy="2818278"/>
            <a:chOff x="233251" y="2278910"/>
            <a:chExt cx="8226829" cy="2511726"/>
          </a:xfrm>
        </p:grpSpPr>
        <p:pic>
          <p:nvPicPr>
            <p:cNvPr id="4" name="Picture 10" descr="爱迪生1897年制作的电灯泡">
              <a:hlinkClick r:id="" action="ppaction://noaction"/>
            </p:cNvPr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>
              <a:clrChange>
                <a:clrFrom>
                  <a:srgbClr val="EBEAF1"/>
                </a:clrFrom>
                <a:clrTo>
                  <a:srgbClr val="EBEAF1">
                    <a:alpha val="0"/>
                  </a:srgbClr>
                </a:clrTo>
              </a:clrChange>
            </a:blip>
            <a:srcRect b="11465"/>
            <a:stretch>
              <a:fillRect/>
            </a:stretch>
          </p:blipFill>
          <p:spPr bwMode="auto">
            <a:xfrm>
              <a:off x="233251" y="2278910"/>
              <a:ext cx="1888490" cy="2246740"/>
            </a:xfrm>
            <a:prstGeom prst="roundRect">
              <a:avLst>
                <a:gd name="adj" fmla="val 10207"/>
              </a:avLst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" name="Group 51"/>
            <p:cNvGrpSpPr/>
            <p:nvPr/>
          </p:nvGrpSpPr>
          <p:grpSpPr>
            <a:xfrm>
              <a:off x="4472222" y="2459084"/>
              <a:ext cx="1620603" cy="2331552"/>
              <a:chOff x="-807" y="-539"/>
              <a:chExt cx="1659" cy="2530"/>
            </a:xfrm>
          </p:grpSpPr>
          <p:pic>
            <p:nvPicPr>
              <p:cNvPr id="28" name="Picture 52" descr="01300000206900132127091880607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-807" y="-539"/>
                <a:ext cx="1623" cy="2111"/>
              </a:xfrm>
              <a:prstGeom prst="rect">
                <a:avLst/>
              </a:prstGeom>
              <a:noFill/>
              <a:ln w="38100" cap="flat" cmpd="dbl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sp>
            <p:nvSpPr>
              <p:cNvPr id="29" name="Text Box 5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-558" y="1668"/>
                <a:ext cx="1410" cy="3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1575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留声机</a:t>
                </a:r>
                <a:endParaRPr lang="zh-CN" altLang="en-US" sz="1650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9" name="Group 54"/>
            <p:cNvGrpSpPr/>
            <p:nvPr/>
          </p:nvGrpSpPr>
          <p:grpSpPr>
            <a:xfrm>
              <a:off x="2417604" y="2444941"/>
              <a:ext cx="1734503" cy="2325563"/>
              <a:chOff x="-3511" y="824"/>
              <a:chExt cx="1767" cy="2720"/>
            </a:xfrm>
          </p:grpSpPr>
          <p:pic>
            <p:nvPicPr>
              <p:cNvPr id="26" name="Picture 55" descr="34931265859324609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-3511" y="824"/>
                <a:ext cx="1767" cy="2292"/>
              </a:xfrm>
              <a:prstGeom prst="rect">
                <a:avLst/>
              </a:prstGeom>
              <a:noFill/>
              <a:ln w="38100" cap="flat" cmpd="dbl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sp>
            <p:nvSpPr>
              <p:cNvPr id="27" name="Text Box 56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-3336" y="3196"/>
                <a:ext cx="1561" cy="3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1575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电影放映机</a:t>
                </a:r>
                <a:endParaRPr lang="zh-CN" altLang="en-US" sz="1575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4" name="Picture 58" descr="132695433374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print"/>
            <a:srcRect l="47676"/>
            <a:stretch>
              <a:fillRect/>
            </a:stretch>
          </p:blipFill>
          <p:spPr>
            <a:xfrm>
              <a:off x="6372200" y="2459084"/>
              <a:ext cx="2087880" cy="1945486"/>
            </a:xfrm>
            <a:prstGeom prst="rect">
              <a:avLst/>
            </a:prstGeom>
            <a:noFill/>
            <a:ln w="38100" cap="flat" cmpd="dbl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49" name="Text Box 56"/>
            <p:cNvSpPr txBox="1"/>
            <p:nvPr>
              <p:custDataLst>
                <p:tags r:id="rId12"/>
              </p:custDataLst>
            </p:nvPr>
          </p:nvSpPr>
          <p:spPr>
            <a:xfrm>
              <a:off x="6735160" y="4473018"/>
              <a:ext cx="1554659" cy="2976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57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电影摄影机</a:t>
              </a:r>
              <a:endParaRPr lang="zh-CN" altLang="en-US" sz="1575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16"/>
          <p:cNvSpPr/>
          <p:nvPr>
            <p:custDataLst>
              <p:tags r:id="rId13"/>
            </p:custDataLst>
          </p:nvPr>
        </p:nvSpPr>
        <p:spPr>
          <a:xfrm>
            <a:off x="7587002" y="2524539"/>
            <a:ext cx="4202984" cy="2246769"/>
          </a:xfrm>
          <a:prstGeom prst="rect">
            <a:avLst/>
          </a:prstGeom>
          <a:noFill/>
          <a:ln>
            <a:solidFill>
              <a:srgbClr val="00B0F0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爱迪生讲述自己的生平和故事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/>
            <a:r>
              <a:rPr lang="en-US" altLang="zh-CN" sz="20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r>
              <a:rPr lang="zh-CN" altLang="en-US" sz="2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出身贫寒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，但从不放弃努力，他坚信天才是</a:t>
            </a:r>
            <a:r>
              <a:rPr lang="en-US" altLang="zh-CN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1%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的灵感加</a:t>
            </a:r>
            <a:r>
              <a:rPr lang="en-US" altLang="zh-CN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99%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的汗水。</a:t>
            </a:r>
            <a:endParaRPr lang="en-US" altLang="zh-CN" sz="20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/>
            <a:r>
              <a:rPr lang="en-US" altLang="zh-CN" sz="20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发明电灯时尝试了</a:t>
            </a:r>
            <a:r>
              <a:rPr lang="en-US" altLang="zh-CN" sz="2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1600</a:t>
            </a:r>
            <a:r>
              <a:rPr lang="zh-CN" altLang="en-US" sz="2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材料，进行了</a:t>
            </a:r>
            <a:r>
              <a:rPr lang="zh-CN" altLang="en-US" sz="2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几千次的实验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失败无数次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，历时三年才终于发明了能点亮</a:t>
            </a:r>
            <a:r>
              <a:rPr lang="en-US" altLang="zh-CN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1200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小时的耐用炭丝灯泡。</a:t>
            </a:r>
            <a:endParaRPr lang="zh-CN" altLang="en-US" sz="20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17"/>
          <p:cNvSpPr/>
          <p:nvPr>
            <p:custDataLst>
              <p:tags r:id="rId14"/>
            </p:custDataLst>
          </p:nvPr>
        </p:nvSpPr>
        <p:spPr>
          <a:xfrm>
            <a:off x="447964" y="5284599"/>
            <a:ext cx="4077644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爱迪生为什么被称为“发明大王” 结合人物扫描和下列材料，谈谈他的哪些品质值得我们学习？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8"/>
          <p:cNvSpPr/>
          <p:nvPr>
            <p:custDataLst>
              <p:tags r:id="rId15"/>
            </p:custDataLst>
          </p:nvPr>
        </p:nvSpPr>
        <p:spPr>
          <a:xfrm>
            <a:off x="4619534" y="5229200"/>
            <a:ext cx="7185741" cy="11264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创新精神  善于思考  永不言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弃  百折不挠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启示：成功需要艰苦奋斗 ，坚持不懈。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文本框 1"/>
          <p:cNvSpPr txBox="1"/>
          <p:nvPr>
            <p:custDataLst>
              <p:tags r:id="rId16"/>
            </p:custDataLst>
          </p:nvPr>
        </p:nvSpPr>
        <p:spPr>
          <a:xfrm>
            <a:off x="4655820" y="116632"/>
            <a:ext cx="335534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电的应用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7" descr="97d42202964bcf84b9d57bb1[1]"/>
          <p:cNvPicPr/>
          <p:nvPr>
            <p:custDataLst>
              <p:tags r:id="rId1"/>
            </p:custDataLst>
          </p:nvPr>
        </p:nvPicPr>
        <p:blipFill>
          <a:blip r:embed="rId2"/>
          <a:srcRect l="17037" t="27738" r="21836" b="5658"/>
          <a:stretch>
            <a:fillRect/>
          </a:stretch>
        </p:blipFill>
        <p:spPr>
          <a:xfrm>
            <a:off x="551751" y="1124519"/>
            <a:ext cx="4392424" cy="4809490"/>
          </a:xfrm>
          <a:prstGeom prst="rect">
            <a:avLst/>
          </a:prstGeom>
          <a:noFill/>
          <a:ln>
            <a:noFill/>
            <a:round/>
          </a:ln>
        </p:spPr>
      </p:pic>
      <p:sp>
        <p:nvSpPr>
          <p:cNvPr id="7" name="文本框 6"/>
          <p:cNvSpPr txBox="1"/>
          <p:nvPr/>
        </p:nvSpPr>
        <p:spPr bwMode="auto">
          <a:xfrm>
            <a:off x="5448300" y="2708920"/>
            <a:ext cx="6096000" cy="1863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影响：使人类社会进入了“电气时代”，大大提高了生产效率，</a:t>
            </a:r>
            <a:endParaRPr kumimoji="1"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便利了人民的生活。</a:t>
            </a:r>
            <a:endParaRPr kumimoji="1"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1"/>
          <p:cNvSpPr txBox="1"/>
          <p:nvPr>
            <p:custDataLst>
              <p:tags r:id="rId3"/>
            </p:custDataLst>
          </p:nvPr>
        </p:nvSpPr>
        <p:spPr>
          <a:xfrm>
            <a:off x="4655820" y="116632"/>
            <a:ext cx="335534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电的应用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AS_UNIQUEID" val="126"/>
  <p:tag name="KSO_WM_BEAUTIFY_FLAG" val=""/>
</p:tagLst>
</file>

<file path=ppt/tags/tag105.xml><?xml version="1.0" encoding="utf-8"?>
<p:tagLst xmlns:p="http://schemas.openxmlformats.org/presentationml/2006/main">
  <p:tag name="AS_UNIQUEID" val="130"/>
  <p:tag name="KSO_WM_BEAUTIFY_FLAG" val=""/>
</p:tagLst>
</file>

<file path=ppt/tags/tag106.xml><?xml version="1.0" encoding="utf-8"?>
<p:tagLst xmlns:p="http://schemas.openxmlformats.org/presentationml/2006/main">
  <p:tag name="AS_UNIQUEID" val="131"/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AS_UNIQUEID" val="144"/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UNIT_TABLE_BEAUTIFY" val="smartTable{00268594-3a69-457a-b093-78d5570f11da}"/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UNIT_TABLE_BEAUTIFY" val="smartTable{0ea3c4b8-356f-47fb-8b37-a187dd00f73f}"/>
  <p:tag name="TABLE_ENDDRAG_ORIGIN_RECT" val="846*223"/>
  <p:tag name="TABLE_ENDDRAG_RECT" val="54*281*846*223"/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AS_UNIQUEID" val="1324"/>
  <p:tag name="KSO_WM_UNIT_TABLE_BEAUTIFY" val="smartTable{c668a56d-bd28-480c-902b-c6e3f9b96b49}"/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UNIT_TABLE_BEAUTIFY" val="smartTable{9f4e7353-79b2-4f77-934f-eb4425398dd2}"/>
  <p:tag name="TABLE_ENDDRAG_ORIGIN_RECT" val="885*248"/>
  <p:tag name="TABLE_ENDDRAG_RECT" val="48*28*885*248"/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AS_UNIQUEID" val="313"/>
  <p:tag name="KSO_WM_BEAUTIFY_FLAG" val=""/>
</p:tagLst>
</file>

<file path=ppt/tags/tag247.xml><?xml version="1.0" encoding="utf-8"?>
<p:tagLst xmlns:p="http://schemas.openxmlformats.org/presentationml/2006/main">
  <p:tag name="AS_UNIQUEID" val="314"/>
  <p:tag name="KSO_WM_BEAUTIFY_FLAG" val=""/>
</p:tagLst>
</file>

<file path=ppt/tags/tag248.xml><?xml version="1.0" encoding="utf-8"?>
<p:tagLst xmlns:p="http://schemas.openxmlformats.org/presentationml/2006/main">
  <p:tag name="AS_UNIQUEID" val="315"/>
  <p:tag name="KSO_WM_BEAUTIFY_FLAG" val=""/>
</p:tagLst>
</file>

<file path=ppt/tags/tag249.xml><?xml version="1.0" encoding="utf-8"?>
<p:tagLst xmlns:p="http://schemas.openxmlformats.org/presentationml/2006/main">
  <p:tag name="AS_UNIQUEID" val="317"/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1185"/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AS_UNIQUEID" val="1290"/>
</p:tagLst>
</file>

<file path=ppt/tags/tag45.xml><?xml version="1.0" encoding="utf-8"?>
<p:tagLst xmlns:p="http://schemas.openxmlformats.org/presentationml/2006/main">
  <p:tag name="AS_UNIQUEID" val="1291"/>
</p:tagLst>
</file>

<file path=ppt/tags/tag46.xml><?xml version="1.0" encoding="utf-8"?>
<p:tagLst xmlns:p="http://schemas.openxmlformats.org/presentationml/2006/main">
  <p:tag name="AS_UNIQUEID" val="1292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AS_UNIQUEID" val="1290"/>
</p:tagLst>
</file>

<file path=ppt/tags/tag53.xml><?xml version="1.0" encoding="utf-8"?>
<p:tagLst xmlns:p="http://schemas.openxmlformats.org/presentationml/2006/main">
  <p:tag name="AS_UNIQUEID" val="1291"/>
</p:tagLst>
</file>

<file path=ppt/tags/tag54.xml><?xml version="1.0" encoding="utf-8"?>
<p:tagLst xmlns:p="http://schemas.openxmlformats.org/presentationml/2006/main">
  <p:tag name="AS_UNIQUEID" val="1292"/>
</p:tagLst>
</file>

<file path=ppt/tags/tag55.xml><?xml version="1.0" encoding="utf-8"?>
<p:tagLst xmlns:p="http://schemas.openxmlformats.org/presentationml/2006/main">
  <p:tag name="AS_UNIQUEID" val="3396"/>
  <p:tag name="KSO_WM_UNIT_PLACING_PICTURE_USER_VIEWPORT" val="{&quot;height&quot;:2858,&quot;width&quot;:18327}"/>
  <p:tag name="KSO_WM_SCREEN_THEME_FLAG" val="tsuV+PS6qfZTY5ZJqADwQl9jcXZlGVxvBBL5/nqx2+wcwp5XsLauzn/Y3NZzQvQAfjl0B32fEO5xAb9J4UHLZZU1+VcelF6Nadz1n8J4QmY=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6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3880</Words>
  <Application>WPS 演示</Application>
  <PresentationFormat>自定义</PresentationFormat>
  <Paragraphs>522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Arial</vt:lpstr>
      <vt:lpstr>宋体</vt:lpstr>
      <vt:lpstr>Wingdings</vt:lpstr>
      <vt:lpstr>Wingdings</vt:lpstr>
      <vt:lpstr>黑体</vt:lpstr>
      <vt:lpstr>方正粗黑宋简体</vt:lpstr>
      <vt:lpstr>华光楷体二_CNKI</vt:lpstr>
      <vt:lpstr>微软雅黑</vt:lpstr>
      <vt:lpstr>楷体</vt:lpstr>
      <vt:lpstr>Arial</vt:lpstr>
      <vt:lpstr>新宋体</vt:lpstr>
      <vt:lpstr>Calibri</vt:lpstr>
      <vt:lpstr>汉仪中圆简</vt:lpstr>
      <vt:lpstr>Calibri</vt:lpstr>
      <vt:lpstr>Arial Unicode MS</vt:lpstr>
      <vt:lpstr>汉仪中宋简</vt:lpstr>
      <vt:lpstr>Courier New</vt:lpstr>
      <vt:lpstr>汉仪橄榄体简</vt:lpstr>
      <vt:lpstr>Wingdings</vt:lpstr>
      <vt:lpstr>华文隶书</vt:lpstr>
      <vt:lpstr>华文楷体</vt:lpstr>
      <vt:lpstr>6_自定义设计方案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</cp:revision>
  <dcterms:created xsi:type="dcterms:W3CDTF">2023-08-24T08:36:00Z</dcterms:created>
  <dcterms:modified xsi:type="dcterms:W3CDTF">2024-07-03T08:41:13Z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CEC81509127F4796856970AC1E3A2ADD_13</vt:lpwstr>
  </property>
</Properties>
</file>